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embeddedFontLst>
    <p:embeddedFont>
      <p:font typeface="Franklin Gothic"/>
      <p:bold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FranklinGothic-bold.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SourceSansPro-bold.fntdata"/><Relationship Id="rId21" Type="http://schemas.openxmlformats.org/officeDocument/2006/relationships/slide" Target="slides/slide16.xml"/><Relationship Id="rId43" Type="http://schemas.openxmlformats.org/officeDocument/2006/relationships/font" Target="fonts/SourceSansPro-regular.fntdata"/><Relationship Id="rId24" Type="http://schemas.openxmlformats.org/officeDocument/2006/relationships/slide" Target="slides/slide19.xml"/><Relationship Id="rId46" Type="http://schemas.openxmlformats.org/officeDocument/2006/relationships/font" Target="fonts/SourceSansPro-boldItalic.fntdata"/><Relationship Id="rId23" Type="http://schemas.openxmlformats.org/officeDocument/2006/relationships/slide" Target="slides/slide18.xml"/><Relationship Id="rId45" Type="http://schemas.openxmlformats.org/officeDocument/2006/relationships/font" Target="fonts/SourceSans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5" name="Google Shape;15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p11:notes"/>
          <p:cNvSpPr/>
          <p:nvPr>
            <p:ph idx="2" type="sldImg"/>
          </p:nvPr>
        </p:nvSpPr>
        <p:spPr>
          <a:xfrm>
            <a:off x="1371600" y="763588"/>
            <a:ext cx="50292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5" name="Google Shape;165;p11: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5:notes"/>
          <p:cNvSpPr/>
          <p:nvPr>
            <p:ph idx="2" type="sldImg"/>
          </p:nvPr>
        </p:nvSpPr>
        <p:spPr>
          <a:xfrm>
            <a:off x="1371600" y="763588"/>
            <a:ext cx="5027613" cy="37703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8" name="Google Shape;198;p15:notes"/>
          <p:cNvSpPr txBox="1"/>
          <p:nvPr>
            <p:ph idx="1" type="body"/>
          </p:nvPr>
        </p:nvSpPr>
        <p:spPr>
          <a:xfrm>
            <a:off x="777875" y="4776788"/>
            <a:ext cx="6216650"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6:notes"/>
          <p:cNvSpPr/>
          <p:nvPr>
            <p:ph idx="2" type="sldImg"/>
          </p:nvPr>
        </p:nvSpPr>
        <p:spPr>
          <a:xfrm>
            <a:off x="1371600" y="763588"/>
            <a:ext cx="5024438" cy="3767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5" name="Google Shape;205;p16:notes"/>
          <p:cNvSpPr txBox="1"/>
          <p:nvPr>
            <p:ph idx="1" type="body"/>
          </p:nvPr>
        </p:nvSpPr>
        <p:spPr>
          <a:xfrm>
            <a:off x="777875" y="4776788"/>
            <a:ext cx="6213475" cy="4521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 name="Google Shape;21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800">
              <a:latin typeface="Verdana"/>
              <a:ea typeface="Verdana"/>
              <a:cs typeface="Verdana"/>
              <a:sym typeface="Verdana"/>
            </a:endParaRPr>
          </a:p>
        </p:txBody>
      </p:sp>
      <p:sp>
        <p:nvSpPr>
          <p:cNvPr id="212" name="Google Shape;21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18:notes"/>
          <p:cNvSpPr/>
          <p:nvPr>
            <p:ph idx="2" type="sldImg"/>
          </p:nvPr>
        </p:nvSpPr>
        <p:spPr>
          <a:xfrm>
            <a:off x="1371600" y="763588"/>
            <a:ext cx="5024438" cy="3767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8" name="Google Shape;218;p18:notes"/>
          <p:cNvSpPr txBox="1"/>
          <p:nvPr>
            <p:ph idx="1" type="body"/>
          </p:nvPr>
        </p:nvSpPr>
        <p:spPr>
          <a:xfrm>
            <a:off x="777875" y="4776788"/>
            <a:ext cx="6213475" cy="4521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 name="Google Shape;224;p19:notes"/>
          <p:cNvSpPr/>
          <p:nvPr>
            <p:ph idx="2" type="sldImg"/>
          </p:nvPr>
        </p:nvSpPr>
        <p:spPr>
          <a:xfrm>
            <a:off x="1371600" y="763588"/>
            <a:ext cx="5024438" cy="3767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5" name="Google Shape;225;p19:notes"/>
          <p:cNvSpPr txBox="1"/>
          <p:nvPr>
            <p:ph idx="1" type="body"/>
          </p:nvPr>
        </p:nvSpPr>
        <p:spPr>
          <a:xfrm>
            <a:off x="777875" y="4776788"/>
            <a:ext cx="6213475" cy="4521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 name="Google Shape;10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22:notes"/>
          <p:cNvSpPr/>
          <p:nvPr>
            <p:ph idx="2" type="sldImg"/>
          </p:nvPr>
        </p:nvSpPr>
        <p:spPr>
          <a:xfrm>
            <a:off x="1371600" y="763588"/>
            <a:ext cx="50292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0" name="Google Shape;250;p22: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4" name="Google Shape;27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will watch beginning to 00:51:00 (skip the credits), to the point when Captain John Barbeau discusses captives jumping overboard to escape their captors.</a:t>
            </a:r>
            <a:endParaRPr/>
          </a:p>
        </p:txBody>
      </p:sp>
      <p:sp>
        <p:nvSpPr>
          <p:cNvPr id="275" name="Google Shape;275;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 name="Google Shape;29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 name="Google Shape;10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3" name="Google Shape;32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1" name="Google Shape;33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7" name="Google Shape;33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800">
              <a:latin typeface="Verdana"/>
              <a:ea typeface="Verdana"/>
              <a:cs typeface="Verdana"/>
              <a:sym typeface="Verdana"/>
            </a:endParaRPr>
          </a:p>
        </p:txBody>
      </p:sp>
      <p:sp>
        <p:nvSpPr>
          <p:cNvPr id="338" name="Google Shape;33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 name="Google Shape;11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 name="Google Shape;133;p7:notes"/>
          <p:cNvSpPr/>
          <p:nvPr>
            <p:ph idx="2" type="sldImg"/>
          </p:nvPr>
        </p:nvSpPr>
        <p:spPr>
          <a:xfrm>
            <a:off x="1371600" y="763588"/>
            <a:ext cx="5024438" cy="3767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4" name="Google Shape;134;p7:notes"/>
          <p:cNvSpPr txBox="1"/>
          <p:nvPr>
            <p:ph idx="1" type="body"/>
          </p:nvPr>
        </p:nvSpPr>
        <p:spPr>
          <a:xfrm>
            <a:off x="777875" y="4776788"/>
            <a:ext cx="6213475" cy="4521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 name="Google Shape;140;p8:notes"/>
          <p:cNvSpPr/>
          <p:nvPr>
            <p:ph idx="2" type="sldImg"/>
          </p:nvPr>
        </p:nvSpPr>
        <p:spPr>
          <a:xfrm>
            <a:off x="1371600" y="763588"/>
            <a:ext cx="5024438" cy="3767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1" name="Google Shape;141;p8:notes"/>
          <p:cNvSpPr txBox="1"/>
          <p:nvPr>
            <p:ph idx="1" type="body"/>
          </p:nvPr>
        </p:nvSpPr>
        <p:spPr>
          <a:xfrm>
            <a:off x="777875" y="4776788"/>
            <a:ext cx="6213475" cy="4521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 name="Google Shape;147;p9:notes"/>
          <p:cNvSpPr/>
          <p:nvPr>
            <p:ph idx="2" type="sldImg"/>
          </p:nvPr>
        </p:nvSpPr>
        <p:spPr>
          <a:xfrm>
            <a:off x="1371600" y="763588"/>
            <a:ext cx="5024438" cy="37671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 name="Google Shape;148;p9:notes"/>
          <p:cNvSpPr txBox="1"/>
          <p:nvPr>
            <p:ph idx="1" type="body"/>
          </p:nvPr>
        </p:nvSpPr>
        <p:spPr>
          <a:xfrm>
            <a:off x="777875" y="4776788"/>
            <a:ext cx="6213475" cy="4521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8" name="Shape 18"/>
        <p:cNvGrpSpPr/>
        <p:nvPr/>
      </p:nvGrpSpPr>
      <p:grpSpPr>
        <a:xfrm>
          <a:off x="0" y="0"/>
          <a:ext cx="0" cy="0"/>
          <a:chOff x="0" y="0"/>
          <a:chExt cx="0" cy="0"/>
        </a:xfrm>
      </p:grpSpPr>
      <p:cxnSp>
        <p:nvCxnSpPr>
          <p:cNvPr id="19" name="Google Shape;19;p2"/>
          <p:cNvCxnSpPr/>
          <p:nvPr/>
        </p:nvCxnSpPr>
        <p:spPr>
          <a:xfrm>
            <a:off x="514350" y="5349902"/>
            <a:ext cx="8629650" cy="2381"/>
          </a:xfrm>
          <a:prstGeom prst="straightConnector1">
            <a:avLst/>
          </a:prstGeom>
          <a:noFill/>
          <a:ln cap="flat" cmpd="sng" w="9525">
            <a:solidFill>
              <a:schemeClr val="accent1"/>
            </a:solidFill>
            <a:prstDash val="solid"/>
            <a:round/>
            <a:headEnd len="sm" w="sm" type="none"/>
            <a:tailEnd len="sm" w="sm" type="none"/>
          </a:ln>
        </p:spPr>
      </p:cxnSp>
      <p:sp>
        <p:nvSpPr>
          <p:cNvPr id="20" name="Google Shape;20;p2"/>
          <p:cNvSpPr txBox="1"/>
          <p:nvPr>
            <p:ph type="ctrTitle"/>
          </p:nvPr>
        </p:nvSpPr>
        <p:spPr>
          <a:xfrm>
            <a:off x="381000" y="4853411"/>
            <a:ext cx="8458200" cy="12223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 type="subTitle"/>
          </p:nvPr>
        </p:nvSpPr>
        <p:spPr>
          <a:xfrm>
            <a:off x="381000" y="3886200"/>
            <a:ext cx="8458200" cy="914400"/>
          </a:xfrm>
          <a:prstGeom prst="rect">
            <a:avLst/>
          </a:prstGeom>
          <a:noFill/>
          <a:ln>
            <a:noFill/>
          </a:ln>
        </p:spPr>
        <p:txBody>
          <a:bodyPr anchorCtr="0" anchor="b" bIns="45700" lIns="91425" spcFirstLastPara="1" rIns="91425" wrap="square" tIns="45700"/>
          <a:lstStyle>
            <a:lvl1pPr lvl="0" algn="l">
              <a:spcBef>
                <a:spcPts val="480"/>
              </a:spcBef>
              <a:spcAft>
                <a:spcPts val="0"/>
              </a:spcAft>
              <a:buSzPts val="1680"/>
              <a:buNone/>
              <a:defRPr sz="2400">
                <a:solidFill>
                  <a:srgbClr val="44332A"/>
                </a:solidFill>
              </a:defRPr>
            </a:lvl1pPr>
            <a:lvl2pPr lvl="1" algn="ctr">
              <a:spcBef>
                <a:spcPts val="360"/>
              </a:spcBef>
              <a:spcAft>
                <a:spcPts val="0"/>
              </a:spcAft>
              <a:buSzPts val="1260"/>
              <a:buNone/>
              <a:defRPr/>
            </a:lvl2pPr>
            <a:lvl3pPr lvl="2" algn="ctr">
              <a:spcBef>
                <a:spcPts val="360"/>
              </a:spcBef>
              <a:spcAft>
                <a:spcPts val="0"/>
              </a:spcAft>
              <a:buSzPts val="1260"/>
              <a:buNone/>
              <a:defRPr/>
            </a:lvl3pPr>
            <a:lvl4pPr lvl="3" algn="ctr">
              <a:spcBef>
                <a:spcPts val="360"/>
              </a:spcBef>
              <a:spcAft>
                <a:spcPts val="0"/>
              </a:spcAft>
              <a:buSzPts val="1260"/>
              <a:buNone/>
              <a:defRPr/>
            </a:lvl4pPr>
            <a:lvl5pPr lvl="4" algn="ctr">
              <a:spcBef>
                <a:spcPts val="360"/>
              </a:spcBef>
              <a:spcAft>
                <a:spcPts val="0"/>
              </a:spcAft>
              <a:buSzPts val="1080"/>
              <a:buNone/>
              <a:defRPr/>
            </a:lvl5pPr>
            <a:lvl6pPr lvl="5" algn="ctr">
              <a:spcBef>
                <a:spcPts val="360"/>
              </a:spcBef>
              <a:spcAft>
                <a:spcPts val="0"/>
              </a:spcAft>
              <a:buSzPts val="1080"/>
              <a:buNone/>
              <a:defRPr/>
            </a:lvl6pPr>
            <a:lvl7pPr lvl="6" algn="ctr">
              <a:spcBef>
                <a:spcPts val="360"/>
              </a:spcBef>
              <a:spcAft>
                <a:spcPts val="0"/>
              </a:spcAft>
              <a:buSzPts val="1080"/>
              <a:buNone/>
              <a:defRPr/>
            </a:lvl7pPr>
            <a:lvl8pPr lvl="7" algn="ctr">
              <a:spcBef>
                <a:spcPts val="360"/>
              </a:spcBef>
              <a:spcAft>
                <a:spcPts val="0"/>
              </a:spcAft>
              <a:buSzPts val="1080"/>
              <a:buNone/>
              <a:defRPr/>
            </a:lvl8pPr>
            <a:lvl9pPr lvl="8" algn="ctr">
              <a:spcBef>
                <a:spcPts val="360"/>
              </a:spcBef>
              <a:spcAft>
                <a:spcPts val="0"/>
              </a:spcAft>
              <a:buSzPts val="1080"/>
              <a:buNone/>
              <a:defRPr/>
            </a:lvl9pPr>
          </a:lstStyle>
          <a:p/>
        </p:txBody>
      </p:sp>
      <p:sp>
        <p:nvSpPr>
          <p:cNvPr id="22" name="Google Shape;22;p2"/>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2" type="sldNum"/>
          </p:nvPr>
        </p:nvSpPr>
        <p:spPr>
          <a:xfrm>
            <a:off x="8229600" y="6473825"/>
            <a:ext cx="758825" cy="2476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11"/>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 type="body"/>
          </p:nvPr>
        </p:nvSpPr>
        <p:spPr>
          <a:xfrm rot="5400000">
            <a:off x="2385219" y="-526256"/>
            <a:ext cx="4525962" cy="8686800"/>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82" name="Google Shape;82;p11"/>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5" name="Shape 85"/>
        <p:cNvGrpSpPr/>
        <p:nvPr/>
      </p:nvGrpSpPr>
      <p:grpSpPr>
        <a:xfrm>
          <a:off x="0" y="0"/>
          <a:ext cx="0" cy="0"/>
          <a:chOff x="0" y="0"/>
          <a:chExt cx="0" cy="0"/>
        </a:xfrm>
      </p:grpSpPr>
      <p:sp>
        <p:nvSpPr>
          <p:cNvPr id="86" name="Google Shape;86;p12"/>
          <p:cNvSpPr txBox="1"/>
          <p:nvPr>
            <p:ph type="title"/>
          </p:nvPr>
        </p:nvSpPr>
        <p:spPr>
          <a:xfrm rot="5400000">
            <a:off x="4846637" y="2560638"/>
            <a:ext cx="5851525" cy="18288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rot="5400000">
            <a:off x="655638" y="350839"/>
            <a:ext cx="5851525" cy="6248400"/>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88" name="Google Shape;88;p12"/>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8" name="Google Shape;28;p3"/>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3581400" y="76200"/>
            <a:ext cx="28956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8229600" y="6473825"/>
            <a:ext cx="758825" cy="2476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31" name="Shape 31"/>
        <p:cNvGrpSpPr/>
        <p:nvPr/>
      </p:nvGrpSpPr>
      <p:grpSpPr>
        <a:xfrm>
          <a:off x="0" y="0"/>
          <a:ext cx="0" cy="0"/>
          <a:chOff x="0" y="0"/>
          <a:chExt cx="0" cy="0"/>
        </a:xfrm>
      </p:grpSpPr>
      <p:sp>
        <p:nvSpPr>
          <p:cNvPr id="32" name="Google Shape;32;p4"/>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7500" lvl="2" marL="1371600" algn="l">
              <a:spcBef>
                <a:spcPts val="400"/>
              </a:spcBef>
              <a:spcAft>
                <a:spcPts val="0"/>
              </a:spcAft>
              <a:buSzPts val="14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38" name="Google Shape;38;p5"/>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7500" lvl="2" marL="1371600" algn="l">
              <a:spcBef>
                <a:spcPts val="400"/>
              </a:spcBef>
              <a:spcAft>
                <a:spcPts val="0"/>
              </a:spcAft>
              <a:buSzPts val="14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39" name="Google Shape;39;p5"/>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42" name="Shape 42"/>
        <p:cNvGrpSpPr/>
        <p:nvPr/>
      </p:nvGrpSpPr>
      <p:grpSpPr>
        <a:xfrm>
          <a:off x="0" y="0"/>
          <a:ext cx="0" cy="0"/>
          <a:chOff x="0" y="0"/>
          <a:chExt cx="0" cy="0"/>
        </a:xfrm>
      </p:grpSpPr>
      <p:cxnSp>
        <p:nvCxnSpPr>
          <p:cNvPr id="43" name="Google Shape;43;p6"/>
          <p:cNvCxnSpPr/>
          <p:nvPr/>
        </p:nvCxnSpPr>
        <p:spPr>
          <a:xfrm>
            <a:off x="514350" y="3444902"/>
            <a:ext cx="8629650" cy="2381"/>
          </a:xfrm>
          <a:prstGeom prst="straightConnector1">
            <a:avLst/>
          </a:prstGeom>
          <a:noFill/>
          <a:ln cap="flat" cmpd="sng" w="9525">
            <a:solidFill>
              <a:schemeClr val="accent1"/>
            </a:solidFill>
            <a:prstDash val="solid"/>
            <a:round/>
            <a:headEnd len="sm" w="sm" type="none"/>
            <a:tailEnd len="sm" w="sm" type="none"/>
          </a:ln>
        </p:spPr>
      </p:cxnSp>
      <p:sp>
        <p:nvSpPr>
          <p:cNvPr id="44" name="Google Shape;44;p6"/>
          <p:cNvSpPr txBox="1"/>
          <p:nvPr>
            <p:ph idx="1" type="body"/>
          </p:nvPr>
        </p:nvSpPr>
        <p:spPr>
          <a:xfrm>
            <a:off x="381000" y="1676400"/>
            <a:ext cx="8458200" cy="1219200"/>
          </a:xfrm>
          <a:prstGeom prst="rect">
            <a:avLst/>
          </a:prstGeom>
          <a:noFill/>
          <a:ln>
            <a:noFill/>
          </a:ln>
        </p:spPr>
        <p:txBody>
          <a:bodyPr anchorCtr="0" anchor="b" bIns="45700" lIns="91425" spcFirstLastPara="1" rIns="91425" wrap="square" tIns="45700"/>
          <a:lstStyle>
            <a:lvl1pPr indent="-228600" lvl="0" marL="457200" algn="r">
              <a:spcBef>
                <a:spcPts val="400"/>
              </a:spcBef>
              <a:spcAft>
                <a:spcPts val="0"/>
              </a:spcAft>
              <a:buSzPts val="1400"/>
              <a:buNone/>
              <a:defRPr sz="2000">
                <a:solidFill>
                  <a:srgbClr val="DCD0B0"/>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80"/>
              </a:spcBef>
              <a:spcAft>
                <a:spcPts val="0"/>
              </a:spcAft>
              <a:buSzPts val="840"/>
              <a:buNone/>
              <a:defRPr sz="1400">
                <a:solidFill>
                  <a:schemeClr val="lt1"/>
                </a:solidFill>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5" name="Google Shape;45;p6"/>
          <p:cNvSpPr txBox="1"/>
          <p:nvPr>
            <p:ph type="title"/>
          </p:nvPr>
        </p:nvSpPr>
        <p:spPr>
          <a:xfrm>
            <a:off x="180475" y="2947085"/>
            <a:ext cx="8686800" cy="11848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49" name="Shape 49"/>
        <p:cNvGrpSpPr/>
        <p:nvPr/>
      </p:nvGrpSpPr>
      <p:grpSpPr>
        <a:xfrm>
          <a:off x="0" y="0"/>
          <a:ext cx="0" cy="0"/>
          <a:chOff x="0" y="0"/>
          <a:chExt cx="0" cy="0"/>
        </a:xfrm>
      </p:grpSpPr>
      <p:cxnSp>
        <p:nvCxnSpPr>
          <p:cNvPr id="50" name="Google Shape;50;p7"/>
          <p:cNvCxnSpPr/>
          <p:nvPr/>
        </p:nvCxnSpPr>
        <p:spPr>
          <a:xfrm>
            <a:off x="514350" y="6019800"/>
            <a:ext cx="8629650" cy="2381"/>
          </a:xfrm>
          <a:prstGeom prst="straightConnector1">
            <a:avLst/>
          </a:prstGeom>
          <a:noFill/>
          <a:ln cap="flat" cmpd="sng" w="9525">
            <a:solidFill>
              <a:schemeClr val="accent1"/>
            </a:solidFill>
            <a:prstDash val="solid"/>
            <a:round/>
            <a:headEnd len="sm" w="sm" type="none"/>
            <a:tailEnd len="sm" w="sm" type="none"/>
          </a:ln>
        </p:spPr>
      </p:cxnSp>
      <p:sp>
        <p:nvSpPr>
          <p:cNvPr id="51" name="Google Shape;51;p7"/>
          <p:cNvSpPr txBox="1"/>
          <p:nvPr>
            <p:ph type="title"/>
          </p:nvPr>
        </p:nvSpPr>
        <p:spPr>
          <a:xfrm>
            <a:off x="304800" y="5410200"/>
            <a:ext cx="8610600" cy="88265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 type="body"/>
          </p:nvPr>
        </p:nvSpPr>
        <p:spPr>
          <a:xfrm>
            <a:off x="281444" y="666750"/>
            <a:ext cx="4290556" cy="639762"/>
          </a:xfrm>
          <a:prstGeom prst="rect">
            <a:avLst/>
          </a:prstGeom>
          <a:noFill/>
          <a:ln>
            <a:noFill/>
          </a:ln>
        </p:spPr>
        <p:txBody>
          <a:bodyPr anchorCtr="0" anchor="ctr" bIns="45700" lIns="91425" spcFirstLastPara="1" rIns="91425" wrap="square" tIns="45700"/>
          <a:lstStyle>
            <a:lvl1pPr indent="-228600" lvl="0" marL="457200" algn="l">
              <a:spcBef>
                <a:spcPts val="360"/>
              </a:spcBef>
              <a:spcAft>
                <a:spcPts val="0"/>
              </a:spcAft>
              <a:buSzPts val="1260"/>
              <a:buNone/>
              <a:defRPr b="0" sz="1800" cap="none">
                <a:solidFill>
                  <a:srgbClr val="AF7621"/>
                </a:solidFill>
                <a:latin typeface="Source Sans Pro"/>
                <a:ea typeface="Source Sans Pro"/>
                <a:cs typeface="Source Sans Pro"/>
                <a:sym typeface="Source Sans Pro"/>
              </a:defRPr>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3" name="Google Shape;53;p7"/>
          <p:cNvSpPr txBox="1"/>
          <p:nvPr>
            <p:ph idx="2" type="body"/>
          </p:nvPr>
        </p:nvSpPr>
        <p:spPr>
          <a:xfrm>
            <a:off x="4645025" y="666750"/>
            <a:ext cx="4292241" cy="639762"/>
          </a:xfrm>
          <a:prstGeom prst="rect">
            <a:avLst/>
          </a:prstGeom>
          <a:noFill/>
          <a:ln>
            <a:noFill/>
          </a:ln>
        </p:spPr>
        <p:txBody>
          <a:bodyPr anchorCtr="0" anchor="ctr" bIns="45700" lIns="91425" spcFirstLastPara="1" rIns="91425" wrap="square" tIns="45700"/>
          <a:lstStyle>
            <a:lvl1pPr indent="-228600" lvl="0" marL="457200" algn="l">
              <a:spcBef>
                <a:spcPts val="360"/>
              </a:spcBef>
              <a:spcAft>
                <a:spcPts val="0"/>
              </a:spcAft>
              <a:buSzPts val="1260"/>
              <a:buNone/>
              <a:defRPr b="0" sz="1800" cap="none">
                <a:solidFill>
                  <a:srgbClr val="AF7621"/>
                </a:solidFill>
                <a:latin typeface="Source Sans Pro"/>
                <a:ea typeface="Source Sans Pro"/>
                <a:cs typeface="Source Sans Pro"/>
                <a:sym typeface="Source Sans Pro"/>
              </a:defRPr>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4" name="Google Shape;54;p7"/>
          <p:cNvSpPr txBox="1"/>
          <p:nvPr>
            <p:ph idx="3" type="body"/>
          </p:nvPr>
        </p:nvSpPr>
        <p:spPr>
          <a:xfrm>
            <a:off x="281444" y="1316037"/>
            <a:ext cx="4290556" cy="3941763"/>
          </a:xfrm>
          <a:prstGeom prst="rect">
            <a:avLst/>
          </a:prstGeom>
          <a:noFill/>
          <a:ln>
            <a:noFill/>
          </a:ln>
        </p:spPr>
        <p:txBody>
          <a:bodyPr anchorCtr="0" anchor="t" bIns="45700" lIns="91425" spcFirstLastPara="1" rIns="91425" wrap="square" tIns="45700"/>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8610" lvl="2" marL="1371600" algn="l">
              <a:spcBef>
                <a:spcPts val="360"/>
              </a:spcBef>
              <a:spcAft>
                <a:spcPts val="0"/>
              </a:spcAft>
              <a:buSzPts val="126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5" name="Google Shape;55;p7"/>
          <p:cNvSpPr txBox="1"/>
          <p:nvPr>
            <p:ph idx="4" type="body"/>
          </p:nvPr>
        </p:nvSpPr>
        <p:spPr>
          <a:xfrm>
            <a:off x="4648730" y="1316037"/>
            <a:ext cx="4288536" cy="3941763"/>
          </a:xfrm>
          <a:prstGeom prst="rect">
            <a:avLst/>
          </a:prstGeom>
          <a:noFill/>
          <a:ln>
            <a:noFill/>
          </a:ln>
        </p:spPr>
        <p:txBody>
          <a:bodyPr anchorCtr="0" anchor="t" bIns="45700" lIns="91425" spcFirstLastPara="1" rIns="91425" wrap="square" tIns="45700"/>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8610" lvl="2" marL="1371600" algn="l">
              <a:spcBef>
                <a:spcPts val="360"/>
              </a:spcBef>
              <a:spcAft>
                <a:spcPts val="0"/>
              </a:spcAft>
              <a:buSzPts val="126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56" name="Google Shape;56;p7"/>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8229600" y="6477000"/>
            <a:ext cx="762000" cy="24765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8"/>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4" name="Shape 64"/>
        <p:cNvGrpSpPr/>
        <p:nvPr/>
      </p:nvGrpSpPr>
      <p:grpSpPr>
        <a:xfrm>
          <a:off x="0" y="0"/>
          <a:ext cx="0" cy="0"/>
          <a:chOff x="0" y="0"/>
          <a:chExt cx="0" cy="0"/>
        </a:xfrm>
      </p:grpSpPr>
      <p:cxnSp>
        <p:nvCxnSpPr>
          <p:cNvPr id="65" name="Google Shape;65;p9"/>
          <p:cNvCxnSpPr/>
          <p:nvPr/>
        </p:nvCxnSpPr>
        <p:spPr>
          <a:xfrm>
            <a:off x="514350" y="5849117"/>
            <a:ext cx="8629650" cy="2381"/>
          </a:xfrm>
          <a:prstGeom prst="straightConnector1">
            <a:avLst/>
          </a:prstGeom>
          <a:noFill/>
          <a:ln cap="flat" cmpd="sng" w="9525">
            <a:solidFill>
              <a:schemeClr val="accent1"/>
            </a:solidFill>
            <a:prstDash val="solid"/>
            <a:round/>
            <a:headEnd len="sm" w="sm" type="none"/>
            <a:tailEnd len="sm" w="sm" type="none"/>
          </a:ln>
        </p:spPr>
      </p:cxnSp>
      <p:sp>
        <p:nvSpPr>
          <p:cNvPr id="66" name="Google Shape;66;p9"/>
          <p:cNvSpPr txBox="1"/>
          <p:nvPr>
            <p:ph type="title"/>
          </p:nvPr>
        </p:nvSpPr>
        <p:spPr>
          <a:xfrm>
            <a:off x="457200" y="5486400"/>
            <a:ext cx="8458200" cy="5207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2"/>
              </a:buClr>
              <a:buSzPts val="2000"/>
              <a:buFont typeface="Source Sans Pro"/>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 type="body"/>
          </p:nvPr>
        </p:nvSpPr>
        <p:spPr>
          <a:xfrm>
            <a:off x="457200" y="609600"/>
            <a:ext cx="3008313" cy="4800600"/>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68" name="Google Shape;68;p9"/>
          <p:cNvSpPr txBox="1"/>
          <p:nvPr>
            <p:ph idx="2" type="body"/>
          </p:nvPr>
        </p:nvSpPr>
        <p:spPr>
          <a:xfrm>
            <a:off x="3575050" y="609600"/>
            <a:ext cx="5340350" cy="4800600"/>
          </a:xfrm>
          <a:prstGeom prst="rect">
            <a:avLst/>
          </a:prstGeom>
          <a:noFill/>
          <a:ln>
            <a:noFill/>
          </a:ln>
        </p:spPr>
        <p:txBody>
          <a:bodyPr anchorCtr="0" anchor="t" bIns="45700" lIns="91425" spcFirstLastPara="1" rIns="91425" wrap="square" tIns="45700"/>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69" name="Google Shape;69;p9"/>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10"/>
          <p:cNvSpPr/>
          <p:nvPr>
            <p:ph idx="2" type="pic"/>
          </p:nvPr>
        </p:nvSpPr>
        <p:spPr>
          <a:xfrm>
            <a:off x="3505200" y="616634"/>
            <a:ext cx="5029200" cy="3657600"/>
          </a:xfrm>
          <a:prstGeom prst="rect">
            <a:avLst/>
          </a:prstGeom>
          <a:solidFill>
            <a:schemeClr val="lt1"/>
          </a:solidFill>
          <a:ln cap="flat" cmpd="sng" w="9525">
            <a:solidFill>
              <a:schemeClr val="accent1"/>
            </a:solidFill>
            <a:prstDash val="solid"/>
            <a:round/>
            <a:headEnd len="sm" w="sm" type="none"/>
            <a:tailEnd len="sm" w="sm" type="none"/>
          </a:ln>
          <a:effectLst>
            <a:reflection blurRad="0" dir="5400000" dist="900" endA="500" endPos="10000" fadeDir="5400000" kx="0" rotWithShape="0" algn="bl" stA="49000" stPos="0" sy="-90000" ky="0"/>
          </a:effectLst>
        </p:spPr>
        <p:txBody>
          <a:bodyPr anchorCtr="0" anchor="t" bIns="45700" lIns="91425" spcFirstLastPara="1" rIns="91425" wrap="square" tIns="45700"/>
          <a:lstStyle>
            <a:lvl1pPr lvl="0" marR="0" rtl="0" algn="l">
              <a:spcBef>
                <a:spcPts val="640"/>
              </a:spcBef>
              <a:spcAft>
                <a:spcPts val="0"/>
              </a:spcAft>
              <a:buClr>
                <a:schemeClr val="accent1"/>
              </a:buClr>
              <a:buSzPts val="2240"/>
              <a:buFont typeface="Noto Sans Symbols"/>
              <a:buNone/>
              <a:defRPr b="0" i="0" sz="3200" u="none" cap="none" strike="noStrike">
                <a:solidFill>
                  <a:schemeClr val="dk2"/>
                </a:solidFill>
                <a:latin typeface="Source Sans Pro"/>
                <a:ea typeface="Source Sans Pro"/>
                <a:cs typeface="Source Sans Pro"/>
                <a:sym typeface="Source Sans Pro"/>
              </a:defRPr>
            </a:lvl1pPr>
            <a:lvl2pPr lvl="1"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lvl="2"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lvl="3"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lvl="4"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lvl="5"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lvl="6"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lvl="7"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lvl="8"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74" name="Google Shape;74;p10"/>
          <p:cNvSpPr txBox="1"/>
          <p:nvPr>
            <p:ph type="title"/>
          </p:nvPr>
        </p:nvSpPr>
        <p:spPr>
          <a:xfrm>
            <a:off x="381000" y="4993760"/>
            <a:ext cx="5867400" cy="522288"/>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2"/>
              </a:buClr>
              <a:buSzPts val="2000"/>
              <a:buFont typeface="Source Sans Pro"/>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 type="body"/>
          </p:nvPr>
        </p:nvSpPr>
        <p:spPr>
          <a:xfrm>
            <a:off x="381000" y="5533218"/>
            <a:ext cx="5867400" cy="768350"/>
          </a:xfrm>
          <a:prstGeom prst="rect">
            <a:avLst/>
          </a:prstGeom>
          <a:noFill/>
          <a:ln>
            <a:noFill/>
          </a:ln>
        </p:spPr>
        <p:txBody>
          <a:bodyPr anchorCtr="0" anchor="t" bIns="45700" lIns="109725" spcFirstLastPara="1" rIns="91425" wrap="square" tIns="0"/>
          <a:lstStyle>
            <a:lvl1pPr indent="-228600" lvl="0" marL="457200" algn="l">
              <a:spcBef>
                <a:spcPts val="280"/>
              </a:spcBef>
              <a:spcAft>
                <a:spcPts val="0"/>
              </a:spcAft>
              <a:buSzPts val="980"/>
              <a:buNone/>
              <a:defRPr sz="1400"/>
            </a:lvl1pPr>
            <a:lvl2pPr indent="-281940" lvl="1" marL="914400" algn="l">
              <a:spcBef>
                <a:spcPts val="240"/>
              </a:spcBef>
              <a:spcAft>
                <a:spcPts val="0"/>
              </a:spcAft>
              <a:buSzPts val="840"/>
              <a:buChar char="+"/>
              <a:defRPr sz="1200"/>
            </a:lvl2pPr>
            <a:lvl3pPr indent="-273050" lvl="2" marL="1371600" algn="l">
              <a:spcBef>
                <a:spcPts val="200"/>
              </a:spcBef>
              <a:spcAft>
                <a:spcPts val="0"/>
              </a:spcAft>
              <a:buSzPts val="700"/>
              <a:buChar char="✕"/>
              <a:defRPr sz="1000"/>
            </a:lvl3pPr>
            <a:lvl4pPr indent="-268605" lvl="3" marL="1828800" algn="l">
              <a:spcBef>
                <a:spcPts val="180"/>
              </a:spcBef>
              <a:spcAft>
                <a:spcPts val="0"/>
              </a:spcAft>
              <a:buSzPts val="630"/>
              <a:buChar char="✱"/>
              <a:defRPr sz="900"/>
            </a:lvl4pPr>
            <a:lvl5pPr indent="-262889" lvl="4" marL="2286000" algn="l">
              <a:spcBef>
                <a:spcPts val="180"/>
              </a:spcBef>
              <a:spcAft>
                <a:spcPts val="0"/>
              </a:spcAft>
              <a:buSzPts val="540"/>
              <a:buChar char="✕"/>
              <a:defRPr sz="9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76" name="Google Shape;76;p10"/>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cxnSp>
        <p:nvCxnSpPr>
          <p:cNvPr id="10" name="Google Shape;10;p1"/>
          <p:cNvCxnSpPr/>
          <p:nvPr/>
        </p:nvCxnSpPr>
        <p:spPr>
          <a:xfrm>
            <a:off x="514350" y="1050898"/>
            <a:ext cx="8629650" cy="2381"/>
          </a:xfrm>
          <a:prstGeom prst="straightConnector1">
            <a:avLst/>
          </a:prstGeom>
          <a:noFill/>
          <a:ln cap="flat" cmpd="sng" w="9525">
            <a:solidFill>
              <a:schemeClr val="accent1"/>
            </a:solidFill>
            <a:prstDash val="solid"/>
            <a:round/>
            <a:headEnd len="sm" w="sm" type="none"/>
            <a:tailEnd len="sm" w="sm" type="none"/>
          </a:ln>
        </p:spPr>
      </p:cxnSp>
      <p:sp>
        <p:nvSpPr>
          <p:cNvPr id="11" name="Google Shape;11;p1"/>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2" name="Google Shape;12;p1"/>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rgbClr val="D38E27"/>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rgbClr val="D28E28"/>
                </a:solidFill>
                <a:latin typeface="Source Sans Pro"/>
                <a:ea typeface="Source Sans Pro"/>
                <a:cs typeface="Source Sans Pro"/>
                <a:sym typeface="Source Sans Pr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1pPr>
            <a:lvl2pPr indent="0" lvl="1"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2pPr>
            <a:lvl3pPr indent="0" lvl="2"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3pPr>
            <a:lvl4pPr indent="0" lvl="3"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4pPr>
            <a:lvl5pPr indent="0" lvl="4"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5pPr>
            <a:lvl6pPr indent="0" lvl="5"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6pPr>
            <a:lvl7pPr indent="0" lvl="6"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7pPr>
            <a:lvl8pPr indent="0" lvl="7"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8pPr>
            <a:lvl9pPr indent="0" lvl="8" marL="0" marR="0" rtl="0" algn="r">
              <a:spcBef>
                <a:spcPts val="0"/>
              </a:spcBef>
              <a:spcAft>
                <a:spcPts val="0"/>
              </a:spcAft>
              <a:buNone/>
              <a:defRPr b="0" i="0" sz="1200" u="none" cap="none" strike="noStrik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cxnSp>
        <p:nvCxnSpPr>
          <p:cNvPr id="16" name="Google Shape;16;p1"/>
          <p:cNvCxnSpPr/>
          <p:nvPr/>
        </p:nvCxnSpPr>
        <p:spPr>
          <a:xfrm>
            <a:off x="514350" y="1050898"/>
            <a:ext cx="8629650" cy="2381"/>
          </a:xfrm>
          <a:prstGeom prst="straightConnector1">
            <a:avLst/>
          </a:prstGeom>
          <a:noFill/>
          <a:ln cap="flat" cmpd="sng" w="9525">
            <a:solidFill>
              <a:schemeClr val="accent1"/>
            </a:solidFill>
            <a:prstDash val="solid"/>
            <a:round/>
            <a:headEnd len="sm" w="sm" type="none"/>
            <a:tailEnd len="sm" w="sm" type="none"/>
          </a:ln>
        </p:spPr>
      </p:cxnSp>
      <p:cxnSp>
        <p:nvCxnSpPr>
          <p:cNvPr id="17" name="Google Shape;17;p1"/>
          <p:cNvCxnSpPr/>
          <p:nvPr/>
        </p:nvCxnSpPr>
        <p:spPr>
          <a:xfrm>
            <a:off x="514350" y="1057986"/>
            <a:ext cx="8629650" cy="2381"/>
          </a:xfrm>
          <a:prstGeom prst="straightConnector1">
            <a:avLst/>
          </a:prstGeom>
          <a:noFill/>
          <a:ln cap="flat" cmpd="sng" w="9525">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hyperlink" Target="https://www.youtube.com/watch?v=m5UcpNPLT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hyperlink" Target="https://www.youtube.com/watch?v=O_8J4XEeRg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3"/>
          <p:cNvSpPr txBox="1"/>
          <p:nvPr>
            <p:ph type="ctrTitle"/>
          </p:nvPr>
        </p:nvSpPr>
        <p:spPr>
          <a:xfrm>
            <a:off x="381000" y="4800600"/>
            <a:ext cx="8458200" cy="12223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BRITISH COLONIES AND INDIAN NATIONS</a:t>
            </a:r>
            <a:endParaRPr/>
          </a:p>
        </p:txBody>
      </p:sp>
      <p:sp>
        <p:nvSpPr>
          <p:cNvPr id="96" name="Google Shape;96;p13"/>
          <p:cNvSpPr txBox="1"/>
          <p:nvPr>
            <p:ph idx="1" type="subTitle"/>
          </p:nvPr>
        </p:nvSpPr>
        <p:spPr>
          <a:xfrm>
            <a:off x="381000" y="3886200"/>
            <a:ext cx="84582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680"/>
              <a:buNone/>
            </a:pPr>
            <a:r>
              <a:rPr lang="en-US">
                <a:solidFill>
                  <a:srgbClr val="443329"/>
                </a:solidFill>
              </a:rPr>
              <a:t>History 180 - 2</a:t>
            </a:r>
            <a:endParaRPr>
              <a:solidFill>
                <a:srgbClr val="443329"/>
              </a:solidFill>
            </a:endParaRPr>
          </a:p>
        </p:txBody>
      </p:sp>
      <p:pic>
        <p:nvPicPr>
          <p:cNvPr id="97" name="Google Shape;97;p13"/>
          <p:cNvPicPr preferRelativeResize="0"/>
          <p:nvPr/>
        </p:nvPicPr>
        <p:blipFill rotWithShape="1">
          <a:blip r:embed="rId3">
            <a:alphaModFix/>
          </a:blip>
          <a:srcRect b="0" l="0" r="0" t="0"/>
          <a:stretch/>
        </p:blipFill>
        <p:spPr>
          <a:xfrm>
            <a:off x="-77788" y="1584325"/>
            <a:ext cx="9264651" cy="26336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POWHATAN AND JOHN SMITH</a:t>
            </a:r>
            <a:endParaRPr/>
          </a:p>
        </p:txBody>
      </p:sp>
      <p:sp>
        <p:nvSpPr>
          <p:cNvPr id="158" name="Google Shape;158;p22"/>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159" name="Google Shape;159;p22"/>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160" name="Google Shape;160;p22"/>
          <p:cNvPicPr preferRelativeResize="0"/>
          <p:nvPr/>
        </p:nvPicPr>
        <p:blipFill rotWithShape="1">
          <a:blip r:embed="rId3">
            <a:alphaModFix/>
          </a:blip>
          <a:srcRect b="0" l="0" r="0" t="0"/>
          <a:stretch/>
        </p:blipFill>
        <p:spPr>
          <a:xfrm>
            <a:off x="515938" y="1600200"/>
            <a:ext cx="3311525" cy="4781550"/>
          </a:xfrm>
          <a:prstGeom prst="rect">
            <a:avLst/>
          </a:prstGeom>
          <a:noFill/>
          <a:ln>
            <a:noFill/>
          </a:ln>
        </p:spPr>
      </p:pic>
      <p:pic>
        <p:nvPicPr>
          <p:cNvPr id="161" name="Google Shape;161;p22"/>
          <p:cNvPicPr preferRelativeResize="0"/>
          <p:nvPr/>
        </p:nvPicPr>
        <p:blipFill rotWithShape="1">
          <a:blip r:embed="rId4">
            <a:alphaModFix/>
          </a:blip>
          <a:srcRect b="0" l="0" r="0" t="0"/>
          <a:stretch/>
        </p:blipFill>
        <p:spPr>
          <a:xfrm>
            <a:off x="4689475" y="1528763"/>
            <a:ext cx="3836988" cy="49196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3"/>
          <p:cNvPicPr preferRelativeResize="0"/>
          <p:nvPr/>
        </p:nvPicPr>
        <p:blipFill rotWithShape="1">
          <a:blip r:embed="rId3">
            <a:alphaModFix/>
          </a:blip>
          <a:srcRect b="0" l="0" r="0" t="0"/>
          <a:stretch/>
        </p:blipFill>
        <p:spPr>
          <a:xfrm>
            <a:off x="1224000" y="29161"/>
            <a:ext cx="6819840" cy="6857280"/>
          </a:xfrm>
          <a:prstGeom prst="rect">
            <a:avLst/>
          </a:prstGeom>
          <a:noFill/>
          <a:ln>
            <a:noFill/>
          </a:ln>
        </p:spPr>
      </p:pic>
      <p:sp>
        <p:nvSpPr>
          <p:cNvPr id="168" name="Google Shape;168;p23"/>
          <p:cNvSpPr txBox="1"/>
          <p:nvPr/>
        </p:nvSpPr>
        <p:spPr>
          <a:xfrm>
            <a:off x="2216161" y="6154921"/>
            <a:ext cx="4834080" cy="545760"/>
          </a:xfrm>
          <a:prstGeom prst="rect">
            <a:avLst/>
          </a:prstGeom>
          <a:noFill/>
          <a:ln>
            <a:noFill/>
          </a:ln>
        </p:spPr>
        <p:txBody>
          <a:bodyPr anchorCtr="0" anchor="t" bIns="40800" lIns="81625" spcFirstLastPara="1" rIns="81625" wrap="square" tIns="55175">
            <a:noAutofit/>
          </a:bodyPr>
          <a:lstStyle/>
          <a:p>
            <a:pPr indent="0" lvl="0" marL="0" marR="0" rtl="0" algn="l">
              <a:spcBef>
                <a:spcPts val="0"/>
              </a:spcBef>
              <a:spcAft>
                <a:spcPts val="0"/>
              </a:spcAft>
              <a:buClr>
                <a:srgbClr val="CCCCFF"/>
              </a:buClr>
              <a:buSzPts val="1800"/>
              <a:buFont typeface="Arial"/>
              <a:buNone/>
            </a:pPr>
            <a:r>
              <a:rPr b="0" i="0" lang="en-US" sz="1800" u="sng" cap="none" strike="noStrike">
                <a:solidFill>
                  <a:schemeClr val="hlink"/>
                </a:solidFill>
                <a:latin typeface="Arial"/>
                <a:ea typeface="Arial"/>
                <a:cs typeface="Arial"/>
                <a:sym typeface="Arial"/>
                <a:hlinkClick r:id="rId4"/>
              </a:rPr>
              <a:t>https://www.youtube.com/watch?v=m5UcpNPLTD</a:t>
            </a:r>
            <a:endParaRPr/>
          </a:p>
          <a:p>
            <a:pPr indent="0" lvl="0" marL="0" marR="0" rtl="0" algn="l">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EARLY JAMESTOWN</a:t>
            </a:r>
            <a:endParaRPr/>
          </a:p>
        </p:txBody>
      </p:sp>
      <p:sp>
        <p:nvSpPr>
          <p:cNvPr id="174" name="Google Shape;174;p24"/>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175" name="Google Shape;175;p24"/>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176" name="Google Shape;176;p24"/>
          <p:cNvPicPr preferRelativeResize="0"/>
          <p:nvPr/>
        </p:nvPicPr>
        <p:blipFill rotWithShape="1">
          <a:blip r:embed="rId3">
            <a:alphaModFix/>
          </a:blip>
          <a:srcRect b="0" l="0" r="0" t="0"/>
          <a:stretch/>
        </p:blipFill>
        <p:spPr>
          <a:xfrm>
            <a:off x="1195388" y="1682750"/>
            <a:ext cx="6777037" cy="46974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POCAHONTAS IN LONDON</a:t>
            </a:r>
            <a:endParaRPr/>
          </a:p>
        </p:txBody>
      </p:sp>
      <p:sp>
        <p:nvSpPr>
          <p:cNvPr id="182" name="Google Shape;182;p25"/>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183" name="Google Shape;183;p25"/>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184" name="Google Shape;184;p25"/>
          <p:cNvPicPr preferRelativeResize="0"/>
          <p:nvPr/>
        </p:nvPicPr>
        <p:blipFill rotWithShape="1">
          <a:blip r:embed="rId3">
            <a:alphaModFix/>
          </a:blip>
          <a:srcRect b="0" l="0" r="0" t="0"/>
          <a:stretch/>
        </p:blipFill>
        <p:spPr>
          <a:xfrm>
            <a:off x="495300" y="1362075"/>
            <a:ext cx="4000500" cy="5143500"/>
          </a:xfrm>
          <a:prstGeom prst="rect">
            <a:avLst/>
          </a:prstGeom>
          <a:noFill/>
          <a:ln>
            <a:noFill/>
          </a:ln>
        </p:spPr>
      </p:pic>
      <p:pic>
        <p:nvPicPr>
          <p:cNvPr id="185" name="Google Shape;185;p25"/>
          <p:cNvPicPr preferRelativeResize="0"/>
          <p:nvPr/>
        </p:nvPicPr>
        <p:blipFill rotWithShape="1">
          <a:blip r:embed="rId4">
            <a:alphaModFix/>
          </a:blip>
          <a:srcRect b="0" l="0" r="0" t="0"/>
          <a:stretch/>
        </p:blipFill>
        <p:spPr>
          <a:xfrm>
            <a:off x="6211888" y="1527175"/>
            <a:ext cx="2006600" cy="4445000"/>
          </a:xfrm>
          <a:prstGeom prst="rect">
            <a:avLst/>
          </a:prstGeom>
          <a:noFill/>
          <a:ln>
            <a:noFill/>
          </a:ln>
        </p:spPr>
      </p:pic>
      <p:sp>
        <p:nvSpPr>
          <p:cNvPr id="186" name="Google Shape;186;p25"/>
          <p:cNvSpPr txBox="1"/>
          <p:nvPr/>
        </p:nvSpPr>
        <p:spPr>
          <a:xfrm>
            <a:off x="5838825" y="6026150"/>
            <a:ext cx="2921000" cy="6461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Watercolor of Indian girl by</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Englishman John White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40"/>
              <a:t>TRADE WITH THE POWHATAN CONFEDERACY</a:t>
            </a:r>
            <a:endParaRPr sz="3240"/>
          </a:p>
        </p:txBody>
      </p:sp>
      <p:sp>
        <p:nvSpPr>
          <p:cNvPr id="192" name="Google Shape;192;p26"/>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193" name="Google Shape;193;p26"/>
          <p:cNvSpPr txBox="1"/>
          <p:nvPr>
            <p:ph idx="2" type="body"/>
          </p:nvPr>
        </p:nvSpPr>
        <p:spPr>
          <a:xfrm>
            <a:off x="5054600" y="1600200"/>
            <a:ext cx="39370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To Indians:</a:t>
            </a:r>
            <a:endParaRPr/>
          </a:p>
          <a:p>
            <a:pPr indent="-285750" lvl="1" marL="742950" rtl="0" algn="l">
              <a:spcBef>
                <a:spcPts val="480"/>
              </a:spcBef>
              <a:spcAft>
                <a:spcPts val="0"/>
              </a:spcAft>
              <a:buSzPts val="1680"/>
              <a:buChar char="+"/>
            </a:pPr>
            <a:r>
              <a:rPr lang="en-US"/>
              <a:t>steel knives</a:t>
            </a:r>
            <a:endParaRPr/>
          </a:p>
          <a:p>
            <a:pPr indent="-285750" lvl="1" marL="742950" rtl="0" algn="l">
              <a:spcBef>
                <a:spcPts val="480"/>
              </a:spcBef>
              <a:spcAft>
                <a:spcPts val="0"/>
              </a:spcAft>
              <a:buSzPts val="1680"/>
              <a:buChar char="+"/>
            </a:pPr>
            <a:r>
              <a:rPr lang="en-US"/>
              <a:t>axes</a:t>
            </a:r>
            <a:endParaRPr/>
          </a:p>
          <a:p>
            <a:pPr indent="-285750" lvl="1" marL="742950" rtl="0" algn="l">
              <a:spcBef>
                <a:spcPts val="480"/>
              </a:spcBef>
              <a:spcAft>
                <a:spcPts val="0"/>
              </a:spcAft>
              <a:buSzPts val="1680"/>
              <a:buChar char="+"/>
            </a:pPr>
            <a:r>
              <a:rPr lang="en-US"/>
              <a:t>steel pots</a:t>
            </a:r>
            <a:endParaRPr/>
          </a:p>
          <a:p>
            <a:pPr indent="-179069" lvl="1" marL="742950" rtl="0" algn="l">
              <a:spcBef>
                <a:spcPts val="480"/>
              </a:spcBef>
              <a:spcAft>
                <a:spcPts val="0"/>
              </a:spcAft>
              <a:buSzPts val="1680"/>
              <a:buNone/>
            </a:pPr>
            <a:r>
              <a:t/>
            </a:r>
            <a:endParaRPr/>
          </a:p>
          <a:p>
            <a:pPr indent="-342900" lvl="0" marL="342900" rtl="0" algn="l">
              <a:spcBef>
                <a:spcPts val="560"/>
              </a:spcBef>
              <a:spcAft>
                <a:spcPts val="0"/>
              </a:spcAft>
              <a:buSzPts val="1960"/>
              <a:buChar char="✕"/>
            </a:pPr>
            <a:r>
              <a:rPr lang="en-US"/>
              <a:t>To English Settlers:</a:t>
            </a:r>
            <a:endParaRPr/>
          </a:p>
          <a:p>
            <a:pPr indent="-285750" lvl="1" marL="742950" rtl="0" algn="l">
              <a:spcBef>
                <a:spcPts val="480"/>
              </a:spcBef>
              <a:spcAft>
                <a:spcPts val="0"/>
              </a:spcAft>
              <a:buSzPts val="1680"/>
              <a:buChar char="+"/>
            </a:pPr>
            <a:r>
              <a:rPr lang="en-US"/>
              <a:t>corn</a:t>
            </a:r>
            <a:endParaRPr/>
          </a:p>
          <a:p>
            <a:pPr indent="-285750" lvl="1" marL="742950" rtl="0" algn="l">
              <a:spcBef>
                <a:spcPts val="480"/>
              </a:spcBef>
              <a:spcAft>
                <a:spcPts val="0"/>
              </a:spcAft>
              <a:buSzPts val="1680"/>
              <a:buChar char="+"/>
            </a:pPr>
            <a:r>
              <a:rPr lang="en-US"/>
              <a:t>corn</a:t>
            </a:r>
            <a:endParaRPr/>
          </a:p>
          <a:p>
            <a:pPr indent="-285750" lvl="1" marL="742950" rtl="0" algn="l">
              <a:spcBef>
                <a:spcPts val="480"/>
              </a:spcBef>
              <a:spcAft>
                <a:spcPts val="0"/>
              </a:spcAft>
              <a:buSzPts val="1680"/>
              <a:buChar char="+"/>
            </a:pPr>
            <a:r>
              <a:rPr lang="en-US"/>
              <a:t>more corn</a:t>
            </a:r>
            <a:endParaRPr/>
          </a:p>
        </p:txBody>
      </p:sp>
      <p:pic>
        <p:nvPicPr>
          <p:cNvPr id="194" name="Google Shape;194;p26"/>
          <p:cNvPicPr preferRelativeResize="0"/>
          <p:nvPr/>
        </p:nvPicPr>
        <p:blipFill rotWithShape="1">
          <a:blip r:embed="rId3">
            <a:alphaModFix/>
          </a:blip>
          <a:srcRect b="0" l="0" r="0" t="0"/>
          <a:stretch/>
        </p:blipFill>
        <p:spPr>
          <a:xfrm>
            <a:off x="0" y="2295525"/>
            <a:ext cx="5054600" cy="345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456481" y="273961"/>
            <a:ext cx="8226720" cy="114336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SILK</a:t>
            </a:r>
            <a:endParaRPr/>
          </a:p>
        </p:txBody>
      </p:sp>
      <p:pic>
        <p:nvPicPr>
          <p:cNvPr id="201" name="Google Shape;201;p27"/>
          <p:cNvPicPr preferRelativeResize="0"/>
          <p:nvPr/>
        </p:nvPicPr>
        <p:blipFill rotWithShape="1">
          <a:blip r:embed="rId3">
            <a:alphaModFix/>
          </a:blip>
          <a:srcRect b="0" l="0" r="0" t="0"/>
          <a:stretch/>
        </p:blipFill>
        <p:spPr>
          <a:xfrm>
            <a:off x="1572481" y="1604521"/>
            <a:ext cx="5993280" cy="45244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456481" y="-3960"/>
            <a:ext cx="8223840" cy="169632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BUT BY FAR THE MOST IMPORTANT CASH CROP WAS TOBACCO</a:t>
            </a:r>
            <a:endParaRPr/>
          </a:p>
        </p:txBody>
      </p:sp>
      <p:pic>
        <p:nvPicPr>
          <p:cNvPr id="208" name="Google Shape;208;p28"/>
          <p:cNvPicPr preferRelativeResize="0"/>
          <p:nvPr/>
        </p:nvPicPr>
        <p:blipFill rotWithShape="1">
          <a:blip r:embed="rId3">
            <a:alphaModFix/>
          </a:blip>
          <a:srcRect b="0" l="0" r="0" t="0"/>
          <a:stretch/>
        </p:blipFill>
        <p:spPr>
          <a:xfrm>
            <a:off x="1553761" y="1604520"/>
            <a:ext cx="6029280" cy="452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descr="img_03_02_tobacco_plantat" id="214" name="Google Shape;214;p29"/>
          <p:cNvPicPr preferRelativeResize="0"/>
          <p:nvPr/>
        </p:nvPicPr>
        <p:blipFill rotWithShape="1">
          <a:blip r:embed="rId3">
            <a:alphaModFix/>
          </a:blip>
          <a:srcRect b="0" l="0" r="0" t="0"/>
          <a:stretch/>
        </p:blipFill>
        <p:spPr>
          <a:xfrm>
            <a:off x="711200" y="190500"/>
            <a:ext cx="7732713" cy="648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456481" y="273960"/>
            <a:ext cx="8223840" cy="1140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40"/>
              <a:t>TOBACCO SMOKING BECOMES VERY POPULAR IN EUROPE</a:t>
            </a:r>
            <a:endParaRPr/>
          </a:p>
        </p:txBody>
      </p:sp>
      <p:pic>
        <p:nvPicPr>
          <p:cNvPr id="221" name="Google Shape;221;p30"/>
          <p:cNvPicPr preferRelativeResize="0"/>
          <p:nvPr/>
        </p:nvPicPr>
        <p:blipFill rotWithShape="1">
          <a:blip r:embed="rId3">
            <a:alphaModFix/>
          </a:blip>
          <a:srcRect b="0" l="0" r="0" t="0"/>
          <a:stretch/>
        </p:blipFill>
        <p:spPr>
          <a:xfrm>
            <a:off x="2420641" y="1604520"/>
            <a:ext cx="4295520" cy="452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456481" y="273960"/>
            <a:ext cx="8223840" cy="1140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40"/>
              <a:t>SIR WALTER RALEIGH, BECOMES FIRST TO BRING TOBACCO PIPE TO ENGLAND</a:t>
            </a:r>
            <a:endParaRPr/>
          </a:p>
        </p:txBody>
      </p:sp>
      <p:pic>
        <p:nvPicPr>
          <p:cNvPr id="228" name="Google Shape;228;p31"/>
          <p:cNvPicPr preferRelativeResize="0"/>
          <p:nvPr/>
        </p:nvPicPr>
        <p:blipFill rotWithShape="1">
          <a:blip r:embed="rId3">
            <a:alphaModFix/>
          </a:blip>
          <a:srcRect b="0" l="0" r="0" t="0"/>
          <a:stretch/>
        </p:blipFill>
        <p:spPr>
          <a:xfrm>
            <a:off x="1411201" y="1604520"/>
            <a:ext cx="6314400" cy="452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RECAP:</a:t>
            </a:r>
            <a:endParaRPr/>
          </a:p>
        </p:txBody>
      </p:sp>
      <p:sp>
        <p:nvSpPr>
          <p:cNvPr id="103" name="Google Shape;103;p14"/>
          <p:cNvSpPr txBox="1"/>
          <p:nvPr>
            <p:ph idx="1" type="body"/>
          </p:nvPr>
        </p:nvSpPr>
        <p:spPr>
          <a:xfrm>
            <a:off x="304800" y="1279525"/>
            <a:ext cx="8686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40"/>
              <a:buChar char="✕"/>
            </a:pPr>
            <a:r>
              <a:rPr lang="en-US"/>
              <a:t>Last time we examined Ancient (pre-Columbian America), exploring ways in which Indian civilizations underwent change and transformed their environment. We also looked at internal factors that led European countries to explore and then colonize the Americas.</a:t>
            </a:r>
            <a:endParaRPr/>
          </a:p>
          <a:p>
            <a:pPr indent="-200660" lvl="0" marL="342900" rtl="0" algn="l">
              <a:spcBef>
                <a:spcPts val="640"/>
              </a:spcBef>
              <a:spcAft>
                <a:spcPts val="0"/>
              </a:spcAft>
              <a:buSzPts val="2240"/>
              <a:buNone/>
            </a:pPr>
            <a:r>
              <a:t/>
            </a:r>
            <a:endParaRPr/>
          </a:p>
          <a:p>
            <a:pPr indent="-342900" lvl="0" marL="342900" rtl="0" algn="l">
              <a:spcBef>
                <a:spcPts val="640"/>
              </a:spcBef>
              <a:spcAft>
                <a:spcPts val="0"/>
              </a:spcAft>
              <a:buSzPts val="2240"/>
              <a:buChar char="✕"/>
            </a:pPr>
            <a:r>
              <a:rPr lang="en-US"/>
              <a:t>This time: We turn our attention to early English settlements along the Eastern Seaboard.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HOUSE OF BURGESSES</a:t>
            </a:r>
            <a:endParaRPr/>
          </a:p>
        </p:txBody>
      </p:sp>
      <p:sp>
        <p:nvSpPr>
          <p:cNvPr id="234" name="Google Shape;234;p32"/>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235" name="Google Shape;235;p32"/>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236" name="Google Shape;236;p32"/>
          <p:cNvPicPr preferRelativeResize="0"/>
          <p:nvPr/>
        </p:nvPicPr>
        <p:blipFill rotWithShape="1">
          <a:blip r:embed="rId3">
            <a:alphaModFix/>
          </a:blip>
          <a:srcRect b="0" l="0" r="0" t="0"/>
          <a:stretch/>
        </p:blipFill>
        <p:spPr>
          <a:xfrm>
            <a:off x="1384300" y="1247775"/>
            <a:ext cx="6527800" cy="5132388"/>
          </a:xfrm>
          <a:prstGeom prst="rect">
            <a:avLst/>
          </a:prstGeom>
          <a:noFill/>
          <a:ln>
            <a:noFill/>
          </a:ln>
        </p:spPr>
      </p:pic>
      <p:sp>
        <p:nvSpPr>
          <p:cNvPr id="237" name="Google Shape;237;p32"/>
          <p:cNvSpPr txBox="1"/>
          <p:nvPr/>
        </p:nvSpPr>
        <p:spPr>
          <a:xfrm>
            <a:off x="301625" y="6421438"/>
            <a:ext cx="7164388"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Reconstructed House of Burgesses, located in Colonial Williamsburg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OPECHANCANOUGH’S RAID</a:t>
            </a:r>
            <a:endParaRPr/>
          </a:p>
        </p:txBody>
      </p:sp>
      <p:sp>
        <p:nvSpPr>
          <p:cNvPr id="243" name="Google Shape;243;p33"/>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244" name="Google Shape;244;p33"/>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245" name="Google Shape;245;p33"/>
          <p:cNvPicPr preferRelativeResize="0"/>
          <p:nvPr/>
        </p:nvPicPr>
        <p:blipFill rotWithShape="1">
          <a:blip r:embed="rId3">
            <a:alphaModFix/>
          </a:blip>
          <a:srcRect b="0" l="0" r="0" t="0"/>
          <a:stretch/>
        </p:blipFill>
        <p:spPr>
          <a:xfrm>
            <a:off x="1270000" y="1519238"/>
            <a:ext cx="6756400" cy="4805362"/>
          </a:xfrm>
          <a:prstGeom prst="rect">
            <a:avLst/>
          </a:prstGeom>
          <a:noFill/>
          <a:ln>
            <a:noFill/>
          </a:ln>
        </p:spPr>
      </p:pic>
      <p:sp>
        <p:nvSpPr>
          <p:cNvPr id="246" name="Google Shape;246;p33"/>
          <p:cNvSpPr txBox="1"/>
          <p:nvPr/>
        </p:nvSpPr>
        <p:spPr>
          <a:xfrm>
            <a:off x="3348038" y="6350000"/>
            <a:ext cx="5830887" cy="36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The end of cooperation with the Powhatan confederacy.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txBox="1"/>
          <p:nvPr/>
        </p:nvSpPr>
        <p:spPr>
          <a:xfrm>
            <a:off x="-12960" y="1410121"/>
            <a:ext cx="9296641" cy="2597760"/>
          </a:xfrm>
          <a:prstGeom prst="rect">
            <a:avLst/>
          </a:prstGeom>
          <a:noFill/>
          <a:ln>
            <a:noFill/>
          </a:ln>
        </p:spPr>
        <p:txBody>
          <a:bodyPr anchorCtr="0" anchor="t" bIns="40800" lIns="81625" spcFirstLastPara="1" rIns="81625" wrap="square" tIns="58450">
            <a:noAutofit/>
          </a:bodyPr>
          <a:lstStyle/>
          <a:p>
            <a:pPr indent="0" lvl="0" marL="0" marR="0" rtl="0" algn="ctr">
              <a:spcBef>
                <a:spcPts val="0"/>
              </a:spcBef>
              <a:spcAft>
                <a:spcPts val="0"/>
              </a:spcAft>
              <a:buNone/>
            </a:pPr>
            <a:r>
              <a:rPr b="0" i="0" lang="en-US" sz="1995" u="none" cap="none" strike="noStrike">
                <a:solidFill>
                  <a:srgbClr val="000000"/>
                </a:solidFill>
                <a:latin typeface="Arial"/>
                <a:ea typeface="Arial"/>
                <a:cs typeface="Arial"/>
                <a:sym typeface="Arial"/>
              </a:rPr>
              <a:t>The Far East has its Mecca, Palestine its Jerusalem, France its Lourdes, and Italy its Loretto, but America's only shrines are her altars of patriotism - the first and most potent being Jamestown; the sire of Virginia, and Virginia the mother of this great Republic. </a:t>
            </a:r>
            <a:endParaRPr/>
          </a:p>
          <a:p>
            <a:pPr indent="0" lvl="0" marL="0" marR="0" rtl="0" algn="ctr">
              <a:spcBef>
                <a:spcPts val="1996"/>
              </a:spcBef>
              <a:spcAft>
                <a:spcPts val="0"/>
              </a:spcAft>
              <a:buNone/>
            </a:pPr>
            <a:r>
              <a:rPr b="0" i="0" lang="en-US" sz="1995" u="none" cap="none" strike="noStrike">
                <a:solidFill>
                  <a:srgbClr val="000000"/>
                </a:solidFill>
                <a:latin typeface="Arial"/>
                <a:ea typeface="Arial"/>
                <a:cs typeface="Arial"/>
                <a:sym typeface="Arial"/>
              </a:rPr>
              <a:t>-- from a 1907 Virginia guidebook</a:t>
            </a:r>
            <a:endParaRPr/>
          </a:p>
          <a:p>
            <a:pPr indent="0" lvl="0" marL="0" marR="0" rtl="0" algn="l">
              <a:spcBef>
                <a:spcPts val="1996"/>
              </a:spcBef>
              <a:spcAft>
                <a:spcPts val="0"/>
              </a:spcAft>
              <a:buNone/>
            </a:pPr>
            <a:r>
              <a:t/>
            </a:r>
            <a:endParaRPr b="0" i="0" sz="1995" u="none" cap="none" strike="noStrike">
              <a:solidFill>
                <a:srgbClr val="000000"/>
              </a:solidFill>
              <a:latin typeface="Arial"/>
              <a:ea typeface="Arial"/>
              <a:cs typeface="Arial"/>
              <a:sym typeface="Arial"/>
            </a:endParaRPr>
          </a:p>
        </p:txBody>
      </p:sp>
      <p:pic>
        <p:nvPicPr>
          <p:cNvPr id="253" name="Google Shape;253;p34"/>
          <p:cNvPicPr preferRelativeResize="0"/>
          <p:nvPr/>
        </p:nvPicPr>
        <p:blipFill rotWithShape="1">
          <a:blip r:embed="rId3">
            <a:alphaModFix/>
          </a:blip>
          <a:srcRect b="0" l="0" r="0" t="0"/>
          <a:stretch/>
        </p:blipFill>
        <p:spPr>
          <a:xfrm>
            <a:off x="3591361" y="3591721"/>
            <a:ext cx="1965600" cy="1965600"/>
          </a:xfrm>
          <a:prstGeom prst="rect">
            <a:avLst/>
          </a:prstGeom>
          <a:noFill/>
          <a:ln>
            <a:noFill/>
          </a:ln>
        </p:spPr>
      </p:pic>
      <p:sp>
        <p:nvSpPr>
          <p:cNvPr id="254" name="Google Shape;254;p34"/>
          <p:cNvSpPr txBox="1"/>
          <p:nvPr/>
        </p:nvSpPr>
        <p:spPr>
          <a:xfrm>
            <a:off x="2073601" y="5640841"/>
            <a:ext cx="4848480" cy="544320"/>
          </a:xfrm>
          <a:prstGeom prst="rect">
            <a:avLst/>
          </a:prstGeom>
          <a:noFill/>
          <a:ln>
            <a:noFill/>
          </a:ln>
        </p:spPr>
        <p:txBody>
          <a:bodyPr anchorCtr="0" anchor="t" bIns="40800" lIns="81625" spcFirstLastPara="1" rIns="81625" wrap="square" tIns="40800">
            <a:noAutofit/>
          </a:bodyPr>
          <a:lstStyle/>
          <a:p>
            <a:pPr indent="0" lvl="0" marL="0" marR="0" rtl="0" algn="l">
              <a:spcBef>
                <a:spcPts val="0"/>
              </a:spcBef>
              <a:spcAft>
                <a:spcPts val="0"/>
              </a:spcAft>
              <a:buClr>
                <a:srgbClr val="CCCCFF"/>
              </a:buClr>
              <a:buSzPts val="1800"/>
              <a:buFont typeface="Arial"/>
              <a:buNone/>
            </a:pPr>
            <a:r>
              <a:rPr b="0" i="0" lang="en-US" sz="1800" u="sng" cap="none" strike="noStrike">
                <a:solidFill>
                  <a:schemeClr val="hlink"/>
                </a:solidFill>
                <a:latin typeface="Arial"/>
                <a:ea typeface="Arial"/>
                <a:cs typeface="Arial"/>
                <a:sym typeface="Arial"/>
                <a:hlinkClick r:id="rId4"/>
              </a:rPr>
              <a:t>https://www.youtube.com/watch?v=O_8J4XEeRgM</a:t>
            </a:r>
            <a:endParaRPr/>
          </a:p>
          <a:p>
            <a:pPr indent="0" lvl="0" marL="0" marR="0" rtl="0" algn="l">
              <a:spcBef>
                <a:spcPts val="0"/>
              </a:spcBef>
              <a:spcAft>
                <a:spcPts val="0"/>
              </a:spcAft>
              <a:buClr>
                <a:srgbClr val="000000"/>
              </a:buClr>
              <a:buSzPts val="1800"/>
              <a:buFont typeface="Arial"/>
              <a:buNone/>
            </a:pPr>
            <a:r>
              <a:t/>
            </a:r>
            <a:endParaRPr b="0" i="0" sz="1800" u="none" cap="none" strike="noStrike">
              <a:solidFill>
                <a:srgbClr val="CCCC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ROYAL COLONY</a:t>
            </a:r>
            <a:endParaRPr/>
          </a:p>
        </p:txBody>
      </p:sp>
      <p:sp>
        <p:nvSpPr>
          <p:cNvPr id="260" name="Google Shape;260;p35"/>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261" name="Google Shape;261;p35"/>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In 1624, King James I revoked the charter of the Virginia Company, making Virginia a royal colony citing mismanagement by the company.</a:t>
            </a:r>
            <a:endParaRPr/>
          </a:p>
        </p:txBody>
      </p:sp>
      <p:pic>
        <p:nvPicPr>
          <p:cNvPr id="262" name="Google Shape;262;p35"/>
          <p:cNvPicPr preferRelativeResize="0"/>
          <p:nvPr/>
        </p:nvPicPr>
        <p:blipFill rotWithShape="1">
          <a:blip r:embed="rId3">
            <a:alphaModFix/>
          </a:blip>
          <a:srcRect b="0" l="0" r="0" t="0"/>
          <a:stretch/>
        </p:blipFill>
        <p:spPr>
          <a:xfrm>
            <a:off x="687388" y="1600200"/>
            <a:ext cx="3352800" cy="50276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NATHANIEL BACON’S REBELLION</a:t>
            </a:r>
            <a:endParaRPr/>
          </a:p>
        </p:txBody>
      </p:sp>
      <p:sp>
        <p:nvSpPr>
          <p:cNvPr id="268" name="Google Shape;268;p36"/>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269" name="Google Shape;269;p36"/>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Bacon was a Cambridge-educated planter, cousin of Virginia governor William Berkeley</a:t>
            </a:r>
            <a:endParaRPr/>
          </a:p>
          <a:p>
            <a:pPr indent="-342900" lvl="0" marL="342900" rtl="0" algn="l">
              <a:spcBef>
                <a:spcPts val="560"/>
              </a:spcBef>
              <a:spcAft>
                <a:spcPts val="0"/>
              </a:spcAft>
              <a:buSzPts val="1960"/>
              <a:buChar char="✕"/>
            </a:pPr>
            <a:r>
              <a:rPr lang="en-US"/>
              <a:t>Led a populist uprising of the disenfranchised in 1676 before dying of swamp fever.</a:t>
            </a:r>
            <a:endParaRPr/>
          </a:p>
        </p:txBody>
      </p:sp>
      <p:pic>
        <p:nvPicPr>
          <p:cNvPr id="270" name="Google Shape;270;p36"/>
          <p:cNvPicPr preferRelativeResize="0"/>
          <p:nvPr/>
        </p:nvPicPr>
        <p:blipFill rotWithShape="1">
          <a:blip r:embed="rId3">
            <a:alphaModFix/>
          </a:blip>
          <a:srcRect b="0" l="0" r="0" t="0"/>
          <a:stretch/>
        </p:blipFill>
        <p:spPr>
          <a:xfrm>
            <a:off x="304800" y="1298575"/>
            <a:ext cx="2057400" cy="2552700"/>
          </a:xfrm>
          <a:prstGeom prst="rect">
            <a:avLst/>
          </a:prstGeom>
          <a:noFill/>
          <a:ln>
            <a:noFill/>
          </a:ln>
        </p:spPr>
      </p:pic>
      <p:pic>
        <p:nvPicPr>
          <p:cNvPr id="271" name="Google Shape;271;p36"/>
          <p:cNvPicPr preferRelativeResize="0"/>
          <p:nvPr/>
        </p:nvPicPr>
        <p:blipFill rotWithShape="1">
          <a:blip r:embed="rId4">
            <a:alphaModFix/>
          </a:blip>
          <a:srcRect b="0" l="0" r="0" t="0"/>
          <a:stretch/>
        </p:blipFill>
        <p:spPr>
          <a:xfrm>
            <a:off x="171450" y="3851275"/>
            <a:ext cx="3935413" cy="218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40"/>
              <a:t>FILM EXCERPT: AFRICANS IN THE AMERICAS:</a:t>
            </a:r>
            <a:br>
              <a:rPr lang="en-US" sz="3240"/>
            </a:br>
            <a:r>
              <a:rPr lang="en-US" sz="3240"/>
              <a:t>PART 1: THE TERRIBLE TRANSFORMATION</a:t>
            </a:r>
            <a:endParaRPr sz="3240"/>
          </a:p>
        </p:txBody>
      </p:sp>
      <p:sp>
        <p:nvSpPr>
          <p:cNvPr id="278" name="Google Shape;278;p37"/>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Main ideas to watch for:</a:t>
            </a:r>
            <a:endParaRPr/>
          </a:p>
          <a:p>
            <a:pPr indent="-342900" lvl="0" marL="342900" rtl="0" algn="l">
              <a:spcBef>
                <a:spcPts val="560"/>
              </a:spcBef>
              <a:spcAft>
                <a:spcPts val="0"/>
              </a:spcAft>
              <a:buSzPts val="1960"/>
              <a:buChar char="✕"/>
            </a:pPr>
            <a:r>
              <a:rPr lang="en-US"/>
              <a:t>What evidence exists that the creation of an enslaved labor force in which “slave” meant “black” and “black” meant “slave” was not inevitable?</a:t>
            </a:r>
            <a:endParaRPr/>
          </a:p>
          <a:p>
            <a:pPr indent="-342900" lvl="0" marL="342900" rtl="0" algn="l">
              <a:spcBef>
                <a:spcPts val="560"/>
              </a:spcBef>
              <a:spcAft>
                <a:spcPts val="0"/>
              </a:spcAft>
              <a:buSzPts val="1960"/>
              <a:buChar char="✕"/>
            </a:pPr>
            <a:r>
              <a:rPr lang="en-US"/>
              <a:t>Why did this terrible transformation ultimately take place?</a:t>
            </a:r>
            <a:endParaRPr/>
          </a:p>
          <a:p>
            <a:pPr indent="-342900" lvl="0" marL="342900" rtl="0" algn="l">
              <a:spcBef>
                <a:spcPts val="560"/>
              </a:spcBef>
              <a:spcAft>
                <a:spcPts val="0"/>
              </a:spcAft>
              <a:buSzPts val="1960"/>
              <a:buFont typeface="Noto Sans Symbols"/>
              <a:buNone/>
            </a:pPr>
            <a:r>
              <a:t/>
            </a:r>
            <a:endParaRPr/>
          </a:p>
        </p:txBody>
      </p:sp>
      <p:sp>
        <p:nvSpPr>
          <p:cNvPr id="279" name="Google Shape;279;p37"/>
          <p:cNvSpPr txBox="1"/>
          <p:nvPr>
            <p:ph idx="2" type="body"/>
          </p:nvPr>
        </p:nvSpPr>
        <p:spPr>
          <a:xfrm>
            <a:off x="4648200" y="1495425"/>
            <a:ext cx="4343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b="1" lang="en-US">
                <a:latin typeface="Franklin Gothic"/>
                <a:ea typeface="Franklin Gothic"/>
                <a:cs typeface="Franklin Gothic"/>
                <a:sym typeface="Franklin Gothic"/>
              </a:rPr>
              <a:t>Terms to watch for:</a:t>
            </a:r>
            <a:endParaRPr/>
          </a:p>
          <a:p>
            <a:pPr indent="-342900" lvl="0" marL="342900" rtl="0" algn="l">
              <a:spcBef>
                <a:spcPts val="560"/>
              </a:spcBef>
              <a:spcAft>
                <a:spcPts val="0"/>
              </a:spcAft>
              <a:buSzPts val="1960"/>
              <a:buChar char="✕"/>
            </a:pPr>
            <a:r>
              <a:rPr lang="en-US"/>
              <a:t>Jamestown</a:t>
            </a:r>
            <a:endParaRPr/>
          </a:p>
          <a:p>
            <a:pPr indent="-342900" lvl="0" marL="342900" rtl="0" algn="l">
              <a:spcBef>
                <a:spcPts val="560"/>
              </a:spcBef>
              <a:spcAft>
                <a:spcPts val="0"/>
              </a:spcAft>
              <a:buSzPts val="1960"/>
              <a:buChar char="✕"/>
            </a:pPr>
            <a:r>
              <a:rPr lang="en-US"/>
              <a:t>Anthony Johnson</a:t>
            </a:r>
            <a:endParaRPr/>
          </a:p>
          <a:p>
            <a:pPr indent="-342900" lvl="0" marL="342900" rtl="0" algn="l">
              <a:spcBef>
                <a:spcPts val="560"/>
              </a:spcBef>
              <a:spcAft>
                <a:spcPts val="0"/>
              </a:spcAft>
              <a:buSzPts val="1960"/>
              <a:buChar char="✕"/>
            </a:pPr>
            <a:r>
              <a:rPr lang="en-US"/>
              <a:t>John Punch</a:t>
            </a:r>
            <a:endParaRPr/>
          </a:p>
          <a:p>
            <a:pPr indent="-342900" lvl="0" marL="342900" rtl="0" algn="l">
              <a:spcBef>
                <a:spcPts val="560"/>
              </a:spcBef>
              <a:spcAft>
                <a:spcPts val="0"/>
              </a:spcAft>
              <a:buSzPts val="1960"/>
              <a:buChar char="✕"/>
            </a:pPr>
            <a:r>
              <a:rPr lang="en-US"/>
              <a:t>“Angola” Plantation</a:t>
            </a:r>
            <a:endParaRPr/>
          </a:p>
          <a:p>
            <a:pPr indent="-342900" lvl="0" marL="342900" rtl="0" algn="l">
              <a:spcBef>
                <a:spcPts val="560"/>
              </a:spcBef>
              <a:spcAft>
                <a:spcPts val="0"/>
              </a:spcAft>
              <a:buSzPts val="1960"/>
              <a:buChar char="✕"/>
            </a:pPr>
            <a:r>
              <a:rPr lang="en-US"/>
              <a:t>Oulaudah Equiano</a:t>
            </a:r>
            <a:endParaRPr/>
          </a:p>
          <a:p>
            <a:pPr indent="-342900" lvl="0" marL="342900" rtl="0" algn="l">
              <a:spcBef>
                <a:spcPts val="560"/>
              </a:spcBef>
              <a:spcAft>
                <a:spcPts val="0"/>
              </a:spcAft>
              <a:buSzPts val="1960"/>
              <a:buChar char="✕"/>
            </a:pPr>
            <a:r>
              <a:rPr lang="en-US"/>
              <a:t>Royal African Company</a:t>
            </a:r>
            <a:endParaRPr/>
          </a:p>
          <a:p>
            <a:pPr indent="-342900" lvl="0" marL="342900" rtl="0" algn="l">
              <a:spcBef>
                <a:spcPts val="560"/>
              </a:spcBef>
              <a:spcAft>
                <a:spcPts val="0"/>
              </a:spcAft>
              <a:buSzPts val="1960"/>
              <a:buChar char="✕"/>
            </a:pPr>
            <a:r>
              <a:rPr lang="en-US"/>
              <a:t>Elmina Castle</a:t>
            </a:r>
            <a:endParaRPr/>
          </a:p>
          <a:p>
            <a:pPr indent="-342900" lvl="0" marL="342900" rtl="0" algn="l">
              <a:spcBef>
                <a:spcPts val="560"/>
              </a:spcBef>
              <a:spcAft>
                <a:spcPts val="0"/>
              </a:spcAft>
              <a:buSzPts val="1960"/>
              <a:buChar char="✕"/>
            </a:pPr>
            <a:r>
              <a:rPr lang="en-US"/>
              <a:t>factories</a:t>
            </a:r>
            <a:endParaRPr/>
          </a:p>
          <a:p>
            <a:pPr indent="-342900" lvl="0" marL="342900" rtl="0" algn="l">
              <a:spcBef>
                <a:spcPts val="560"/>
              </a:spcBef>
              <a:spcAft>
                <a:spcPts val="0"/>
              </a:spcAft>
              <a:buSzPts val="1960"/>
              <a:buChar char="✕"/>
            </a:pPr>
            <a:r>
              <a:rPr lang="en-US"/>
              <a:t>The Middle Passage</a:t>
            </a:r>
            <a:endParaRPr/>
          </a:p>
          <a:p>
            <a:pPr indent="-218440" lvl="0" marL="342900" rtl="0" algn="l">
              <a:spcBef>
                <a:spcPts val="560"/>
              </a:spcBef>
              <a:spcAft>
                <a:spcPts val="0"/>
              </a:spcAft>
              <a:buSzPts val="196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CAROLINA – A PROPRIETARY COLONY</a:t>
            </a:r>
            <a:endParaRPr/>
          </a:p>
        </p:txBody>
      </p:sp>
      <p:sp>
        <p:nvSpPr>
          <p:cNvPr id="285" name="Google Shape;285;p38"/>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286" name="Google Shape;286;p38"/>
          <p:cNvSpPr txBox="1"/>
          <p:nvPr>
            <p:ph idx="2" type="body"/>
          </p:nvPr>
        </p:nvSpPr>
        <p:spPr>
          <a:xfrm>
            <a:off x="5426075" y="1600200"/>
            <a:ext cx="3565525"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Founded in 1663</a:t>
            </a:r>
            <a:endParaRPr/>
          </a:p>
          <a:p>
            <a:pPr indent="-342900" lvl="0" marL="342900" rtl="0" algn="l">
              <a:spcBef>
                <a:spcPts val="560"/>
              </a:spcBef>
              <a:spcAft>
                <a:spcPts val="0"/>
              </a:spcAft>
              <a:buSzPts val="1960"/>
              <a:buChar char="✕"/>
            </a:pPr>
            <a:r>
              <a:rPr lang="en-US"/>
              <a:t>Fundamental Constitution of 1667</a:t>
            </a:r>
            <a:endParaRPr/>
          </a:p>
          <a:p>
            <a:pPr indent="-342900" lvl="0" marL="342900" rtl="0" algn="l">
              <a:spcBef>
                <a:spcPts val="560"/>
              </a:spcBef>
              <a:spcAft>
                <a:spcPts val="0"/>
              </a:spcAft>
              <a:buSzPts val="1960"/>
              <a:buChar char="✕"/>
            </a:pPr>
            <a:r>
              <a:rPr lang="en-US"/>
              <a:t>“Carolina in ye west Indies”</a:t>
            </a:r>
            <a:endParaRPr/>
          </a:p>
        </p:txBody>
      </p:sp>
      <p:pic>
        <p:nvPicPr>
          <p:cNvPr id="287" name="Google Shape;287;p38"/>
          <p:cNvPicPr preferRelativeResize="0"/>
          <p:nvPr/>
        </p:nvPicPr>
        <p:blipFill rotWithShape="1">
          <a:blip r:embed="rId3">
            <a:alphaModFix/>
          </a:blip>
          <a:srcRect b="0" l="0" r="0" t="0"/>
          <a:stretch/>
        </p:blipFill>
        <p:spPr>
          <a:xfrm>
            <a:off x="0" y="1933575"/>
            <a:ext cx="5197475" cy="3898900"/>
          </a:xfrm>
          <a:prstGeom prst="rect">
            <a:avLst/>
          </a:prstGeom>
          <a:noFill/>
          <a:ln>
            <a:noFill/>
          </a:ln>
        </p:spPr>
      </p:pic>
      <p:sp>
        <p:nvSpPr>
          <p:cNvPr id="288" name="Google Shape;288;p38"/>
          <p:cNvSpPr txBox="1"/>
          <p:nvPr/>
        </p:nvSpPr>
        <p:spPr>
          <a:xfrm>
            <a:off x="492125" y="5829300"/>
            <a:ext cx="42005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Seal of the eight proprietors of Carolina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descr="map_03_02_west_ind_carolina" id="294" name="Google Shape;294;p39"/>
          <p:cNvPicPr preferRelativeResize="0"/>
          <p:nvPr/>
        </p:nvPicPr>
        <p:blipFill rotWithShape="1">
          <a:blip r:embed="rId3">
            <a:alphaModFix/>
          </a:blip>
          <a:srcRect b="0" l="0" r="0" t="0"/>
          <a:stretch/>
        </p:blipFill>
        <p:spPr>
          <a:xfrm>
            <a:off x="1841500" y="1295400"/>
            <a:ext cx="5334000" cy="6261100"/>
          </a:xfrm>
          <a:prstGeom prst="rect">
            <a:avLst/>
          </a:prstGeom>
          <a:noFill/>
          <a:ln>
            <a:noFill/>
          </a:ln>
        </p:spPr>
      </p:pic>
      <p:sp>
        <p:nvSpPr>
          <p:cNvPr id="295" name="Google Shape;295;p39"/>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COLONY OF A COLONY”</a:t>
            </a:r>
            <a:endParaRPr/>
          </a:p>
        </p:txBody>
      </p:sp>
      <p:sp>
        <p:nvSpPr>
          <p:cNvPr id="296" name="Google Shape;296;p39"/>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noAutofit/>
          </a:bodyPr>
          <a:lstStyle/>
          <a:p>
            <a:pPr indent="-200660" lvl="0" marL="342900" rtl="0" algn="l">
              <a:spcBef>
                <a:spcPts val="0"/>
              </a:spcBef>
              <a:spcAft>
                <a:spcPts val="0"/>
              </a:spcAft>
              <a:buSzPts val="2240"/>
              <a:buNone/>
            </a:pPr>
            <a:r>
              <a:t/>
            </a:r>
            <a:endParaRPr/>
          </a:p>
        </p:txBody>
      </p:sp>
      <p:sp>
        <p:nvSpPr>
          <p:cNvPr id="297" name="Google Shape;297;p39"/>
          <p:cNvSpPr txBox="1"/>
          <p:nvPr/>
        </p:nvSpPr>
        <p:spPr>
          <a:xfrm>
            <a:off x="6135688" y="4978400"/>
            <a:ext cx="411162"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Noto Sans Symbols"/>
              <a:buNone/>
            </a:pPr>
            <a:r>
              <a:rPr b="0" i="0" lang="en-US" sz="1800" u="none" cap="none" strike="noStrike">
                <a:solidFill>
                  <a:srgbClr val="FF0000"/>
                </a:solidFill>
                <a:latin typeface="Arial"/>
                <a:ea typeface="Arial"/>
                <a:cs typeface="Arial"/>
                <a:sym typeface="Arial"/>
              </a:rPr>
              <a:t>←</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SUGAR CANE IN BARBADOS</a:t>
            </a:r>
            <a:endParaRPr/>
          </a:p>
        </p:txBody>
      </p:sp>
      <p:sp>
        <p:nvSpPr>
          <p:cNvPr id="303" name="Google Shape;303;p40"/>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304" name="Google Shape;304;p40"/>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305" name="Google Shape;305;p40"/>
          <p:cNvPicPr preferRelativeResize="0"/>
          <p:nvPr/>
        </p:nvPicPr>
        <p:blipFill rotWithShape="1">
          <a:blip r:embed="rId3">
            <a:alphaModFix/>
          </a:blip>
          <a:srcRect b="0" l="0" r="0" t="0"/>
          <a:stretch/>
        </p:blipFill>
        <p:spPr>
          <a:xfrm>
            <a:off x="1139825" y="1473200"/>
            <a:ext cx="7620000" cy="4851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CLIMATE IN SOUTH CAROLINA</a:t>
            </a:r>
            <a:endParaRPr/>
          </a:p>
        </p:txBody>
      </p:sp>
      <p:sp>
        <p:nvSpPr>
          <p:cNvPr id="311" name="Google Shape;311;p41"/>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40"/>
              <a:buChar char="✕"/>
            </a:pPr>
            <a:r>
              <a:rPr lang="en-US"/>
              <a:t>“In the spring, a paradise, in the summer a hell, in the autumn a hospital” </a:t>
            </a:r>
            <a:endParaRPr/>
          </a:p>
          <a:p>
            <a:pPr indent="-200660" lvl="0" marL="342900" rtl="0" algn="l">
              <a:spcBef>
                <a:spcPts val="640"/>
              </a:spcBef>
              <a:spcAft>
                <a:spcPts val="0"/>
              </a:spcAft>
              <a:buSzPts val="2240"/>
              <a:buNone/>
            </a:pPr>
            <a:r>
              <a:t/>
            </a:r>
            <a:endParaRPr/>
          </a:p>
          <a:p>
            <a:pPr indent="-342900" lvl="0" marL="342900" rtl="0" algn="l">
              <a:spcBef>
                <a:spcPts val="640"/>
              </a:spcBef>
              <a:spcAft>
                <a:spcPts val="0"/>
              </a:spcAft>
              <a:buSzPts val="2240"/>
              <a:buChar char="✕"/>
            </a:pPr>
            <a:r>
              <a:rPr lang="en-US"/>
              <a:t>Settlers suffer extensively from malaria and yellow fever</a:t>
            </a:r>
            <a:endParaRPr/>
          </a:p>
          <a:p>
            <a:pPr indent="-200660" lvl="0" marL="342900" rtl="0" algn="l">
              <a:spcBef>
                <a:spcPts val="640"/>
              </a:spcBef>
              <a:spcAft>
                <a:spcPts val="0"/>
              </a:spcAft>
              <a:buSzPts val="224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RECAP: THE PROTESTANT REFORMATION</a:t>
            </a:r>
            <a:endParaRPr/>
          </a:p>
        </p:txBody>
      </p:sp>
      <p:pic>
        <p:nvPicPr>
          <p:cNvPr descr="95Theses.gif" id="109" name="Google Shape;109;p15"/>
          <p:cNvPicPr preferRelativeResize="0"/>
          <p:nvPr>
            <p:ph idx="1" type="body"/>
          </p:nvPr>
        </p:nvPicPr>
        <p:blipFill rotWithShape="1">
          <a:blip r:embed="rId3">
            <a:alphaModFix/>
          </a:blip>
          <a:srcRect b="0" l="-18365" r="-18365" t="0"/>
          <a:stretch/>
        </p:blipFill>
        <p:spPr>
          <a:xfrm>
            <a:off x="1314450" y="1554163"/>
            <a:ext cx="8686800" cy="4525962"/>
          </a:xfrm>
          <a:prstGeom prst="rect">
            <a:avLst/>
          </a:prstGeom>
          <a:noFill/>
          <a:ln>
            <a:noFill/>
          </a:ln>
        </p:spPr>
      </p:pic>
      <p:sp>
        <p:nvSpPr>
          <p:cNvPr id="110" name="Google Shape;110;p15"/>
          <p:cNvSpPr txBox="1"/>
          <p:nvPr/>
        </p:nvSpPr>
        <p:spPr>
          <a:xfrm>
            <a:off x="95250" y="2482850"/>
            <a:ext cx="2328863" cy="203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What did the Protestant Reformation</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do the European</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states just as they began their voyages</a:t>
            </a:r>
            <a:endParaRPr/>
          </a:p>
          <a:p>
            <a:pPr indent="0" lvl="0" marL="0" marR="0" rtl="0" algn="l">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of discovery?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“THINNING THE INDIANS”</a:t>
            </a:r>
            <a:endParaRPr/>
          </a:p>
        </p:txBody>
      </p:sp>
      <p:sp>
        <p:nvSpPr>
          <p:cNvPr id="317" name="Google Shape;317;p42"/>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318" name="Google Shape;318;p42"/>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319" name="Google Shape;319;p42"/>
          <p:cNvPicPr preferRelativeResize="0"/>
          <p:nvPr/>
        </p:nvPicPr>
        <p:blipFill rotWithShape="1">
          <a:blip r:embed="rId3">
            <a:alphaModFix/>
          </a:blip>
          <a:srcRect b="0" l="0" r="0" t="0"/>
          <a:stretch/>
        </p:blipFill>
        <p:spPr>
          <a:xfrm>
            <a:off x="360363" y="2246313"/>
            <a:ext cx="3795712" cy="2732087"/>
          </a:xfrm>
          <a:prstGeom prst="rect">
            <a:avLst/>
          </a:prstGeom>
          <a:noFill/>
          <a:ln>
            <a:noFill/>
          </a:ln>
        </p:spPr>
      </p:pic>
      <p:pic>
        <p:nvPicPr>
          <p:cNvPr id="320" name="Google Shape;320;p42"/>
          <p:cNvPicPr preferRelativeResize="0"/>
          <p:nvPr/>
        </p:nvPicPr>
        <p:blipFill rotWithShape="1">
          <a:blip r:embed="rId4">
            <a:alphaModFix/>
          </a:blip>
          <a:srcRect b="0" l="0" r="0" t="0"/>
          <a:stretch/>
        </p:blipFill>
        <p:spPr>
          <a:xfrm>
            <a:off x="4495800" y="1855788"/>
            <a:ext cx="4216400" cy="335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301625" y="457200"/>
            <a:ext cx="8686800" cy="8413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43"/>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327" name="Google Shape;327;p43"/>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pic>
        <p:nvPicPr>
          <p:cNvPr id="328" name="Google Shape;328;p43"/>
          <p:cNvPicPr preferRelativeResize="0"/>
          <p:nvPr/>
        </p:nvPicPr>
        <p:blipFill rotWithShape="1">
          <a:blip r:embed="rId3">
            <a:alphaModFix/>
          </a:blip>
          <a:srcRect b="0" l="0" r="0" t="0"/>
          <a:stretch/>
        </p:blipFill>
        <p:spPr>
          <a:xfrm>
            <a:off x="134938" y="376238"/>
            <a:ext cx="8921750" cy="612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SLAVERY IN THE SOUTH</a:t>
            </a:r>
            <a:endParaRPr/>
          </a:p>
        </p:txBody>
      </p:sp>
      <p:sp>
        <p:nvSpPr>
          <p:cNvPr id="334" name="Google Shape;334;p44"/>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40"/>
              <a:buChar char="✕"/>
            </a:pPr>
            <a:r>
              <a:rPr lang="en-US"/>
              <a:t>Transition to slave labor system</a:t>
            </a:r>
            <a:endParaRPr/>
          </a:p>
          <a:p>
            <a:pPr indent="-285750" lvl="1" marL="742950" rtl="0" algn="l">
              <a:spcBef>
                <a:spcPts val="560"/>
              </a:spcBef>
              <a:spcAft>
                <a:spcPts val="0"/>
              </a:spcAft>
              <a:buSzPts val="1960"/>
              <a:buChar char="+"/>
            </a:pPr>
            <a:r>
              <a:rPr lang="en-US"/>
              <a:t>20,000 slaves in 1700</a:t>
            </a:r>
            <a:endParaRPr/>
          </a:p>
          <a:p>
            <a:pPr indent="-285750" lvl="1" marL="742950" rtl="0" algn="l">
              <a:spcBef>
                <a:spcPts val="560"/>
              </a:spcBef>
              <a:spcAft>
                <a:spcPts val="0"/>
              </a:spcAft>
              <a:buSzPts val="1960"/>
              <a:buChar char="+"/>
            </a:pPr>
            <a:r>
              <a:rPr lang="en-US"/>
              <a:t>400,000 slaves in 1770</a:t>
            </a:r>
            <a:endParaRPr/>
          </a:p>
          <a:p>
            <a:pPr indent="-200660" lvl="0" marL="342900" rtl="0" algn="l">
              <a:spcBef>
                <a:spcPts val="640"/>
              </a:spcBef>
              <a:spcAft>
                <a:spcPts val="0"/>
              </a:spcAft>
              <a:buSzPts val="2240"/>
              <a:buNone/>
            </a:pPr>
            <a:r>
              <a:t/>
            </a:r>
            <a:endParaRPr/>
          </a:p>
          <a:p>
            <a:pPr indent="-342900" lvl="0" marL="342900" rtl="0" algn="l">
              <a:spcBef>
                <a:spcPts val="640"/>
              </a:spcBef>
              <a:spcAft>
                <a:spcPts val="0"/>
              </a:spcAft>
              <a:buSzPts val="2240"/>
              <a:buChar char="✕"/>
            </a:pPr>
            <a:r>
              <a:rPr lang="en-US"/>
              <a:t>Two zones</a:t>
            </a:r>
            <a:endParaRPr/>
          </a:p>
          <a:p>
            <a:pPr indent="-285750" lvl="1" marL="742950" rtl="0" algn="l">
              <a:spcBef>
                <a:spcPts val="560"/>
              </a:spcBef>
              <a:spcAft>
                <a:spcPts val="0"/>
              </a:spcAft>
              <a:buSzPts val="1960"/>
              <a:buChar char="+"/>
            </a:pPr>
            <a:r>
              <a:rPr lang="en-US"/>
              <a:t>Upper South – Virginia and North Carolina grow tobacco</a:t>
            </a:r>
            <a:endParaRPr/>
          </a:p>
          <a:p>
            <a:pPr indent="-285750" lvl="1" marL="742950" rtl="0" algn="l">
              <a:spcBef>
                <a:spcPts val="560"/>
              </a:spcBef>
              <a:spcAft>
                <a:spcPts val="0"/>
              </a:spcAft>
              <a:buSzPts val="1960"/>
              <a:buChar char="+"/>
            </a:pPr>
            <a:r>
              <a:rPr lang="en-US"/>
              <a:t>Lower South – South Carolina, Georgia, grow rice and indigo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SLAVE TRADE AND NATURAL INCREASE</a:t>
            </a:r>
            <a:endParaRPr/>
          </a:p>
        </p:txBody>
      </p:sp>
      <p:pic>
        <p:nvPicPr>
          <p:cNvPr descr="slaveship.tiff" id="341" name="Google Shape;341;p45"/>
          <p:cNvPicPr preferRelativeResize="0"/>
          <p:nvPr>
            <p:ph idx="1" type="body"/>
          </p:nvPr>
        </p:nvPicPr>
        <p:blipFill rotWithShape="1">
          <a:blip r:embed="rId3">
            <a:alphaModFix/>
          </a:blip>
          <a:srcRect b="-60105" l="0" r="0" t="-60106"/>
          <a:stretch/>
        </p:blipFill>
        <p:spPr>
          <a:xfrm>
            <a:off x="304800" y="1600200"/>
            <a:ext cx="4191000" cy="4724400"/>
          </a:xfrm>
          <a:prstGeom prst="rect">
            <a:avLst/>
          </a:prstGeom>
          <a:noFill/>
          <a:ln>
            <a:noFill/>
          </a:ln>
        </p:spPr>
      </p:pic>
      <p:sp>
        <p:nvSpPr>
          <p:cNvPr id="342" name="Google Shape;342;p45"/>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15% of enslaved Africans did not survive the middle passage</a:t>
            </a:r>
            <a:endParaRPr/>
          </a:p>
          <a:p>
            <a:pPr indent="-342900" lvl="0" marL="342900" rtl="0" algn="l">
              <a:spcBef>
                <a:spcPts val="560"/>
              </a:spcBef>
              <a:spcAft>
                <a:spcPts val="0"/>
              </a:spcAft>
              <a:buSzPts val="1960"/>
              <a:buChar char="✕"/>
            </a:pPr>
            <a:r>
              <a:rPr lang="en-US"/>
              <a:t>Slaves often sold to different owners to limit rebellions</a:t>
            </a:r>
            <a:endParaRPr/>
          </a:p>
          <a:p>
            <a:pPr indent="-342900" lvl="0" marL="342900" rtl="0" algn="l">
              <a:spcBef>
                <a:spcPts val="560"/>
              </a:spcBef>
              <a:spcAft>
                <a:spcPts val="0"/>
              </a:spcAft>
              <a:buSzPts val="1960"/>
              <a:buChar char="✕"/>
            </a:pPr>
            <a:r>
              <a:rPr lang="en-US"/>
              <a:t>By 1740, majority of the slave population in the colonies was born in the colonies.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NEXT TIME:</a:t>
            </a:r>
            <a:endParaRPr/>
          </a:p>
        </p:txBody>
      </p:sp>
      <p:sp>
        <p:nvSpPr>
          <p:cNvPr id="348" name="Google Shape;348;p46"/>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40"/>
              <a:buChar char="✕"/>
            </a:pPr>
            <a:r>
              <a:rPr lang="en-US"/>
              <a:t>Foundations of an American Identity</a:t>
            </a:r>
            <a:endParaRPr/>
          </a:p>
          <a:p>
            <a:pPr indent="-285750" lvl="1" marL="742950" rtl="0" algn="l">
              <a:spcBef>
                <a:spcPts val="560"/>
              </a:spcBef>
              <a:spcAft>
                <a:spcPts val="0"/>
              </a:spcAft>
              <a:buSzPts val="1960"/>
              <a:buChar char="+"/>
            </a:pPr>
            <a:r>
              <a:rPr lang="en-US"/>
              <a:t>This week we will examine the settlement of Puritans in New England during the 17</a:t>
            </a:r>
            <a:r>
              <a:rPr baseline="30000" lang="en-US"/>
              <a:t>th</a:t>
            </a:r>
            <a:r>
              <a:rPr lang="en-US"/>
              <a:t> century, and then turn our attention to the transformations that took place in England’s colonies in North America during the 18</a:t>
            </a:r>
            <a:r>
              <a:rPr baseline="30000" lang="en-US"/>
              <a:t>th</a:t>
            </a:r>
            <a:r>
              <a:rPr lang="en-US"/>
              <a:t> century. </a:t>
            </a:r>
            <a:endParaRPr/>
          </a:p>
          <a:p>
            <a:pPr indent="-285750" lvl="1" marL="742950" rtl="0" algn="l">
              <a:spcBef>
                <a:spcPts val="560"/>
              </a:spcBef>
              <a:spcAft>
                <a:spcPts val="0"/>
              </a:spcAft>
              <a:buSzPts val="1960"/>
              <a:buChar char="+"/>
            </a:pPr>
            <a:r>
              <a:rPr lang="en-US"/>
              <a:t>Required readings: Roark, et. al… </a:t>
            </a:r>
            <a:r>
              <a:rPr i="1" lang="en-US"/>
              <a:t>The American Promise, </a:t>
            </a:r>
            <a:r>
              <a:rPr lang="en-US"/>
              <a:t>chapters 4 (all) and chapter 5 (111-125)</a:t>
            </a:r>
            <a:endParaRPr/>
          </a:p>
          <a:p>
            <a:pPr indent="-161290" lvl="1" marL="742950" rtl="0" algn="l">
              <a:spcBef>
                <a:spcPts val="560"/>
              </a:spcBef>
              <a:spcAft>
                <a:spcPts val="0"/>
              </a:spcAft>
              <a:buSzPts val="1960"/>
              <a:buNone/>
            </a:pPr>
            <a:r>
              <a:t/>
            </a:r>
            <a:endParaRPr/>
          </a:p>
          <a:p>
            <a:pPr indent="-161290" lvl="1" marL="742950" rtl="0" algn="l">
              <a:spcBef>
                <a:spcPts val="560"/>
              </a:spcBef>
              <a:spcAft>
                <a:spcPts val="0"/>
              </a:spcAft>
              <a:buSzPts val="196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REVIEW: BROAD QUESTIONS</a:t>
            </a:r>
            <a:endParaRPr/>
          </a:p>
        </p:txBody>
      </p:sp>
      <p:sp>
        <p:nvSpPr>
          <p:cNvPr id="354" name="Google Shape;354;p47"/>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What evidences exists that the growth of slavery was not inevitable in the British colonies in the Americas?</a:t>
            </a:r>
            <a:endParaRPr/>
          </a:p>
        </p:txBody>
      </p:sp>
      <p:sp>
        <p:nvSpPr>
          <p:cNvPr id="355" name="Google Shape;355;p47"/>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What types of relationships did Native Americans have with British colonists? Was warfare the rule, or the exception?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REVIEW TERMS</a:t>
            </a:r>
            <a:endParaRPr/>
          </a:p>
        </p:txBody>
      </p:sp>
      <p:sp>
        <p:nvSpPr>
          <p:cNvPr id="361" name="Google Shape;361;p48"/>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John Smith</a:t>
            </a:r>
            <a:endParaRPr/>
          </a:p>
          <a:p>
            <a:pPr indent="-342900" lvl="0" marL="342900" rtl="0" algn="l">
              <a:spcBef>
                <a:spcPts val="560"/>
              </a:spcBef>
              <a:spcAft>
                <a:spcPts val="0"/>
              </a:spcAft>
              <a:buSzPts val="1960"/>
              <a:buChar char="✕"/>
            </a:pPr>
            <a:r>
              <a:rPr lang="en-US"/>
              <a:t>Powhatan</a:t>
            </a:r>
            <a:endParaRPr/>
          </a:p>
          <a:p>
            <a:pPr indent="-342900" lvl="0" marL="342900" rtl="0" algn="l">
              <a:spcBef>
                <a:spcPts val="560"/>
              </a:spcBef>
              <a:spcAft>
                <a:spcPts val="0"/>
              </a:spcAft>
              <a:buSzPts val="1960"/>
              <a:buChar char="✕"/>
            </a:pPr>
            <a:r>
              <a:rPr lang="en-US"/>
              <a:t>Pocahontas</a:t>
            </a:r>
            <a:endParaRPr/>
          </a:p>
          <a:p>
            <a:pPr indent="-342900" lvl="0" marL="342900" rtl="0" algn="l">
              <a:spcBef>
                <a:spcPts val="560"/>
              </a:spcBef>
              <a:spcAft>
                <a:spcPts val="0"/>
              </a:spcAft>
              <a:buSzPts val="1960"/>
              <a:buChar char="✕"/>
            </a:pPr>
            <a:r>
              <a:rPr lang="en-US"/>
              <a:t>Virginia Company of London</a:t>
            </a:r>
            <a:endParaRPr/>
          </a:p>
          <a:p>
            <a:pPr indent="-342900" lvl="0" marL="342900" rtl="0" algn="l">
              <a:spcBef>
                <a:spcPts val="560"/>
              </a:spcBef>
              <a:spcAft>
                <a:spcPts val="0"/>
              </a:spcAft>
              <a:buSzPts val="1960"/>
              <a:buChar char="✕"/>
            </a:pPr>
            <a:r>
              <a:rPr lang="en-US"/>
              <a:t>joint-stock companies</a:t>
            </a:r>
            <a:endParaRPr/>
          </a:p>
          <a:p>
            <a:pPr indent="-342900" lvl="0" marL="342900" rtl="0" algn="l">
              <a:spcBef>
                <a:spcPts val="560"/>
              </a:spcBef>
              <a:spcAft>
                <a:spcPts val="0"/>
              </a:spcAft>
              <a:buSzPts val="1960"/>
              <a:buChar char="✕"/>
            </a:pPr>
            <a:r>
              <a:rPr lang="en-US"/>
              <a:t>House of Burgesses</a:t>
            </a:r>
            <a:endParaRPr/>
          </a:p>
          <a:p>
            <a:pPr indent="-342900" lvl="0" marL="342900" rtl="0" algn="l">
              <a:spcBef>
                <a:spcPts val="560"/>
              </a:spcBef>
              <a:spcAft>
                <a:spcPts val="0"/>
              </a:spcAft>
              <a:buSzPts val="1960"/>
              <a:buChar char="✕"/>
            </a:pPr>
            <a:r>
              <a:rPr lang="en-US"/>
              <a:t>indentured servants</a:t>
            </a:r>
            <a:endParaRPr/>
          </a:p>
          <a:p>
            <a:pPr indent="-342900" lvl="0" marL="342900" rtl="0" algn="l">
              <a:spcBef>
                <a:spcPts val="560"/>
              </a:spcBef>
              <a:spcAft>
                <a:spcPts val="0"/>
              </a:spcAft>
              <a:buSzPts val="1960"/>
              <a:buChar char="✕"/>
            </a:pPr>
            <a:r>
              <a:rPr lang="en-US"/>
              <a:t>tobacco in Virginia</a:t>
            </a:r>
            <a:endParaRPr/>
          </a:p>
          <a:p>
            <a:pPr indent="-218440" lvl="0" marL="342900" rtl="0" algn="l">
              <a:spcBef>
                <a:spcPts val="560"/>
              </a:spcBef>
              <a:spcAft>
                <a:spcPts val="0"/>
              </a:spcAft>
              <a:buSzPts val="1960"/>
              <a:buNone/>
            </a:pPr>
            <a:r>
              <a:t/>
            </a:r>
            <a:endParaRPr/>
          </a:p>
        </p:txBody>
      </p:sp>
      <p:sp>
        <p:nvSpPr>
          <p:cNvPr id="362" name="Google Shape;362;p48"/>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slavery in Virginia</a:t>
            </a:r>
            <a:endParaRPr/>
          </a:p>
          <a:p>
            <a:pPr indent="-342900" lvl="0" marL="342900" rtl="0" algn="l">
              <a:spcBef>
                <a:spcPts val="560"/>
              </a:spcBef>
              <a:spcAft>
                <a:spcPts val="0"/>
              </a:spcAft>
              <a:buSzPts val="1960"/>
              <a:buChar char="✕"/>
            </a:pPr>
            <a:r>
              <a:rPr lang="en-US"/>
              <a:t>Anthony Johnson</a:t>
            </a:r>
            <a:endParaRPr/>
          </a:p>
          <a:p>
            <a:pPr indent="-342900" lvl="0" marL="342900" rtl="0" algn="l">
              <a:spcBef>
                <a:spcPts val="560"/>
              </a:spcBef>
              <a:spcAft>
                <a:spcPts val="0"/>
              </a:spcAft>
              <a:buSzPts val="1960"/>
              <a:buChar char="✕"/>
            </a:pPr>
            <a:r>
              <a:rPr lang="en-US"/>
              <a:t>Bacon’s Rebellion</a:t>
            </a:r>
            <a:endParaRPr/>
          </a:p>
          <a:p>
            <a:pPr indent="-342900" lvl="0" marL="342900" rtl="0" algn="l">
              <a:spcBef>
                <a:spcPts val="560"/>
              </a:spcBef>
              <a:spcAft>
                <a:spcPts val="0"/>
              </a:spcAft>
              <a:buSzPts val="1960"/>
              <a:buChar char="✕"/>
            </a:pPr>
            <a:r>
              <a:rPr lang="en-US"/>
              <a:t>Olaudah Equiano</a:t>
            </a:r>
            <a:endParaRPr/>
          </a:p>
          <a:p>
            <a:pPr indent="-342900" lvl="0" marL="342900" rtl="0" algn="l">
              <a:spcBef>
                <a:spcPts val="560"/>
              </a:spcBef>
              <a:spcAft>
                <a:spcPts val="0"/>
              </a:spcAft>
              <a:buSzPts val="1960"/>
              <a:buChar char="✕"/>
            </a:pPr>
            <a:r>
              <a:rPr lang="en-US"/>
              <a:t>Middle Passage</a:t>
            </a:r>
            <a:endParaRPr/>
          </a:p>
          <a:p>
            <a:pPr indent="-342900" lvl="0" marL="342900" rtl="0" algn="l">
              <a:spcBef>
                <a:spcPts val="560"/>
              </a:spcBef>
              <a:spcAft>
                <a:spcPts val="0"/>
              </a:spcAft>
              <a:buSzPts val="1960"/>
              <a:buChar char="✕"/>
            </a:pPr>
            <a:r>
              <a:rPr lang="en-US"/>
              <a:t>Barbados</a:t>
            </a:r>
            <a:endParaRPr/>
          </a:p>
          <a:p>
            <a:pPr indent="-342900" lvl="0" marL="342900" rtl="0" algn="l">
              <a:spcBef>
                <a:spcPts val="560"/>
              </a:spcBef>
              <a:spcAft>
                <a:spcPts val="0"/>
              </a:spcAft>
              <a:buSzPts val="1960"/>
              <a:buChar char="✕"/>
            </a:pPr>
            <a:r>
              <a:rPr lang="en-US"/>
              <a:t>rice in South Carolina</a:t>
            </a:r>
            <a:endParaRPr/>
          </a:p>
          <a:p>
            <a:pPr indent="-218440" lvl="0" marL="342900" rtl="0" algn="l">
              <a:spcBef>
                <a:spcPts val="560"/>
              </a:spcBef>
              <a:spcAft>
                <a:spcPts val="0"/>
              </a:spcAft>
              <a:buSzPts val="196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ESTABLISHING PERMANENT SETTLEMENTS</a:t>
            </a:r>
            <a:endParaRPr/>
          </a:p>
        </p:txBody>
      </p:sp>
      <p:sp>
        <p:nvSpPr>
          <p:cNvPr id="116" name="Google Shape;116;p16"/>
          <p:cNvSpPr txBox="1"/>
          <p:nvPr>
            <p:ph idx="1" type="body"/>
          </p:nvPr>
        </p:nvSpPr>
        <p:spPr>
          <a:xfrm>
            <a:off x="304800" y="1554163"/>
            <a:ext cx="8686800" cy="45259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40"/>
              <a:buChar char="✕"/>
            </a:pPr>
            <a:r>
              <a:rPr lang="en-US"/>
              <a:t>First permanent settlements organized under King James I (r. 1603-1625)</a:t>
            </a:r>
            <a:endParaRPr/>
          </a:p>
          <a:p>
            <a:pPr indent="-285750" lvl="1" marL="742950" rtl="0" algn="l">
              <a:spcBef>
                <a:spcPts val="560"/>
              </a:spcBef>
              <a:spcAft>
                <a:spcPts val="0"/>
              </a:spcAft>
              <a:buSzPts val="1960"/>
              <a:buChar char="+"/>
            </a:pPr>
            <a:r>
              <a:rPr lang="en-US"/>
              <a:t>English population growing with access to new food products</a:t>
            </a:r>
            <a:endParaRPr/>
          </a:p>
          <a:p>
            <a:pPr indent="-285750" lvl="1" marL="742950" rtl="0" algn="l">
              <a:spcBef>
                <a:spcPts val="560"/>
              </a:spcBef>
              <a:spcAft>
                <a:spcPts val="0"/>
              </a:spcAft>
              <a:buSzPts val="1960"/>
              <a:buChar char="+"/>
            </a:pPr>
            <a:r>
              <a:rPr lang="en-US"/>
              <a:t>Peasants cut off from public lands by growing “enclosure movement”</a:t>
            </a:r>
            <a:endParaRPr/>
          </a:p>
          <a:p>
            <a:pPr indent="-285750" lvl="1" marL="742950" rtl="0" algn="l">
              <a:spcBef>
                <a:spcPts val="560"/>
              </a:spcBef>
              <a:spcAft>
                <a:spcPts val="0"/>
              </a:spcAft>
              <a:buSzPts val="1960"/>
              <a:buChar char="+"/>
            </a:pPr>
            <a:r>
              <a:rPr lang="en-US"/>
              <a:t>Debtors and criminals escaping English justice system</a:t>
            </a:r>
            <a:endParaRPr/>
          </a:p>
          <a:p>
            <a:pPr indent="-285750" lvl="1" marL="742950" rtl="0" algn="l">
              <a:spcBef>
                <a:spcPts val="560"/>
              </a:spcBef>
              <a:spcAft>
                <a:spcPts val="0"/>
              </a:spcAft>
              <a:buSzPts val="1960"/>
              <a:buChar char="+"/>
            </a:pPr>
            <a:r>
              <a:rPr lang="en-US"/>
              <a:t>Religious dissenters, (though most go to New England not Chesapeake)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descr="map_03_01_chesapeake_cols" id="122" name="Google Shape;122;p17"/>
          <p:cNvPicPr preferRelativeResize="0"/>
          <p:nvPr/>
        </p:nvPicPr>
        <p:blipFill rotWithShape="1">
          <a:blip r:embed="rId3">
            <a:alphaModFix/>
          </a:blip>
          <a:srcRect b="0" l="0" r="0" t="0"/>
          <a:stretch/>
        </p:blipFill>
        <p:spPr>
          <a:xfrm>
            <a:off x="2159000" y="215900"/>
            <a:ext cx="4826000" cy="642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18"/>
          <p:cNvPicPr preferRelativeResize="0"/>
          <p:nvPr/>
        </p:nvPicPr>
        <p:blipFill rotWithShape="1">
          <a:blip r:embed="rId3">
            <a:alphaModFix/>
          </a:blip>
          <a:srcRect b="0" l="0" r="0" t="0"/>
          <a:stretch/>
        </p:blipFill>
        <p:spPr>
          <a:xfrm>
            <a:off x="746125" y="2663825"/>
            <a:ext cx="3302000" cy="2065338"/>
          </a:xfrm>
          <a:prstGeom prst="rect">
            <a:avLst/>
          </a:prstGeom>
          <a:noFill/>
          <a:ln>
            <a:noFill/>
          </a:ln>
        </p:spPr>
      </p:pic>
      <p:sp>
        <p:nvSpPr>
          <p:cNvPr id="128" name="Google Shape;128;p18"/>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THE VIRGINIA COMPANY</a:t>
            </a:r>
            <a:endParaRPr/>
          </a:p>
        </p:txBody>
      </p:sp>
      <p:sp>
        <p:nvSpPr>
          <p:cNvPr id="129" name="Google Shape;129;p18"/>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18440" lvl="0" marL="342900" rtl="0" algn="l">
              <a:spcBef>
                <a:spcPts val="0"/>
              </a:spcBef>
              <a:spcAft>
                <a:spcPts val="0"/>
              </a:spcAft>
              <a:buSzPts val="1960"/>
              <a:buNone/>
            </a:pPr>
            <a:r>
              <a:t/>
            </a:r>
            <a:endParaRPr/>
          </a:p>
        </p:txBody>
      </p:sp>
      <p:sp>
        <p:nvSpPr>
          <p:cNvPr id="130" name="Google Shape;130;p18"/>
          <p:cNvSpPr txBox="1"/>
          <p:nvPr>
            <p:ph idx="2" type="body"/>
          </p:nvPr>
        </p:nvSpPr>
        <p:spPr>
          <a:xfrm>
            <a:off x="5027613" y="1600200"/>
            <a:ext cx="3963987" cy="472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60"/>
              <a:buChar char="✕"/>
            </a:pPr>
            <a:r>
              <a:rPr lang="en-US"/>
              <a:t>The Virginia Company of London was a joint-stock company.</a:t>
            </a:r>
            <a:endParaRPr/>
          </a:p>
          <a:p>
            <a:pPr indent="-342900" lvl="0" marL="342900" rtl="0" algn="l">
              <a:spcBef>
                <a:spcPts val="560"/>
              </a:spcBef>
              <a:spcAft>
                <a:spcPts val="0"/>
              </a:spcAft>
              <a:buSzPts val="1960"/>
              <a:buChar char="✕"/>
            </a:pPr>
            <a:r>
              <a:rPr lang="en-US"/>
              <a:t>Sent 144 colonists to Jamestown, who arrived on April 26, 1607</a:t>
            </a:r>
            <a:endParaRPr/>
          </a:p>
          <a:p>
            <a:pPr indent="-342900" lvl="0" marL="342900" rtl="0" algn="l">
              <a:spcBef>
                <a:spcPts val="560"/>
              </a:spcBef>
              <a:spcAft>
                <a:spcPts val="0"/>
              </a:spcAft>
              <a:buSzPts val="1960"/>
              <a:buChar char="✕"/>
            </a:pPr>
            <a:r>
              <a:rPr lang="en-US"/>
              <a:t>High percentage of “gallants”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456481" y="273960"/>
            <a:ext cx="8223840" cy="1140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40"/>
              <a:t>HISTORIC</a:t>
            </a:r>
            <a:br>
              <a:rPr lang="en-US" sz="3240"/>
            </a:br>
            <a:r>
              <a:rPr lang="en-US" sz="3240"/>
              <a:t>JAMESTOWN</a:t>
            </a:r>
            <a:endParaRPr/>
          </a:p>
        </p:txBody>
      </p:sp>
      <p:pic>
        <p:nvPicPr>
          <p:cNvPr id="137" name="Google Shape;137;p19"/>
          <p:cNvPicPr preferRelativeResize="0"/>
          <p:nvPr/>
        </p:nvPicPr>
        <p:blipFill rotWithShape="1">
          <a:blip r:embed="rId3">
            <a:alphaModFix/>
          </a:blip>
          <a:srcRect b="0" l="0" r="0" t="0"/>
          <a:stretch/>
        </p:blipFill>
        <p:spPr>
          <a:xfrm>
            <a:off x="456481" y="1669321"/>
            <a:ext cx="8223840" cy="4389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56481" y="273960"/>
            <a:ext cx="8223840" cy="1140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HOW WE REFER TO JAMESTOWN</a:t>
            </a:r>
            <a:endParaRPr/>
          </a:p>
        </p:txBody>
      </p:sp>
      <p:pic>
        <p:nvPicPr>
          <p:cNvPr id="144" name="Google Shape;144;p20"/>
          <p:cNvPicPr preferRelativeResize="0"/>
          <p:nvPr/>
        </p:nvPicPr>
        <p:blipFill rotWithShape="1">
          <a:blip r:embed="rId3">
            <a:alphaModFix/>
          </a:blip>
          <a:srcRect b="0" l="0" r="0" t="0"/>
          <a:stretch/>
        </p:blipFill>
        <p:spPr>
          <a:xfrm>
            <a:off x="1176481" y="1604520"/>
            <a:ext cx="6783840" cy="452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456481" y="273960"/>
            <a:ext cx="8223840" cy="114048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HOW WE REFER TO IT: 2</a:t>
            </a:r>
            <a:endParaRPr/>
          </a:p>
        </p:txBody>
      </p:sp>
      <p:pic>
        <p:nvPicPr>
          <p:cNvPr id="151" name="Google Shape;151;p21"/>
          <p:cNvPicPr preferRelativeResize="0"/>
          <p:nvPr/>
        </p:nvPicPr>
        <p:blipFill rotWithShape="1">
          <a:blip r:embed="rId3">
            <a:alphaModFix/>
          </a:blip>
          <a:srcRect b="0" l="0" r="0" t="0"/>
          <a:stretch/>
        </p:blipFill>
        <p:spPr>
          <a:xfrm>
            <a:off x="722881" y="1604520"/>
            <a:ext cx="7691040" cy="4521600"/>
          </a:xfrm>
          <a:prstGeom prst="rect">
            <a:avLst/>
          </a:prstGeom>
          <a:noFill/>
          <a:ln>
            <a:noFill/>
          </a:ln>
        </p:spPr>
      </p:pic>
      <p:sp>
        <p:nvSpPr>
          <p:cNvPr id="152" name="Google Shape;152;p21"/>
          <p:cNvSpPr txBox="1"/>
          <p:nvPr/>
        </p:nvSpPr>
        <p:spPr>
          <a:xfrm>
            <a:off x="1493281" y="6072841"/>
            <a:ext cx="6294240" cy="313920"/>
          </a:xfrm>
          <a:prstGeom prst="rect">
            <a:avLst/>
          </a:prstGeom>
          <a:noFill/>
          <a:ln>
            <a:noFill/>
          </a:ln>
        </p:spPr>
        <p:txBody>
          <a:bodyPr anchorCtr="0" anchor="t" bIns="40800" lIns="81625" spcFirstLastPara="1" rIns="81625" wrap="square" tIns="40800">
            <a:noAutofit/>
          </a:bodyPr>
          <a:lstStyle/>
          <a:p>
            <a:pPr indent="0" lvl="0" marL="0" marR="0" rtl="0" algn="l">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http://www.hotelclub.com/blog/the-most-historical-cities-in-america/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